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5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8"/>
  </p:notesMasterIdLst>
  <p:handoutMasterIdLst>
    <p:handoutMasterId r:id="rId69"/>
  </p:handoutMasterIdLst>
  <p:sldIdLst>
    <p:sldId id="353" r:id="rId2"/>
    <p:sldId id="266" r:id="rId3"/>
    <p:sldId id="267" r:id="rId4"/>
    <p:sldId id="354" r:id="rId5"/>
    <p:sldId id="355" r:id="rId6"/>
    <p:sldId id="270" r:id="rId7"/>
    <p:sldId id="356" r:id="rId8"/>
    <p:sldId id="349" r:id="rId9"/>
    <p:sldId id="275" r:id="rId10"/>
    <p:sldId id="276" r:id="rId11"/>
    <p:sldId id="277" r:id="rId12"/>
    <p:sldId id="278" r:id="rId13"/>
    <p:sldId id="279" r:id="rId14"/>
    <p:sldId id="357" r:id="rId15"/>
    <p:sldId id="392" r:id="rId16"/>
    <p:sldId id="256" r:id="rId17"/>
    <p:sldId id="387" r:id="rId18"/>
    <p:sldId id="388" r:id="rId19"/>
    <p:sldId id="389" r:id="rId20"/>
    <p:sldId id="390" r:id="rId21"/>
    <p:sldId id="391" r:id="rId22"/>
    <p:sldId id="309" r:id="rId23"/>
    <p:sldId id="311" r:id="rId24"/>
    <p:sldId id="314" r:id="rId25"/>
    <p:sldId id="257" r:id="rId26"/>
    <p:sldId id="360" r:id="rId27"/>
    <p:sldId id="361" r:id="rId28"/>
    <p:sldId id="386" r:id="rId29"/>
    <p:sldId id="319" r:id="rId30"/>
    <p:sldId id="306" r:id="rId31"/>
    <p:sldId id="376" r:id="rId32"/>
    <p:sldId id="320" r:id="rId33"/>
    <p:sldId id="321" r:id="rId34"/>
    <p:sldId id="322" r:id="rId35"/>
    <p:sldId id="362" r:id="rId36"/>
    <p:sldId id="363" r:id="rId37"/>
    <p:sldId id="364" r:id="rId38"/>
    <p:sldId id="384" r:id="rId39"/>
    <p:sldId id="365" r:id="rId40"/>
    <p:sldId id="366" r:id="rId41"/>
    <p:sldId id="394" r:id="rId42"/>
    <p:sldId id="367" r:id="rId43"/>
    <p:sldId id="368" r:id="rId44"/>
    <p:sldId id="369" r:id="rId45"/>
    <p:sldId id="370" r:id="rId46"/>
    <p:sldId id="334" r:id="rId47"/>
    <p:sldId id="335" r:id="rId48"/>
    <p:sldId id="338" r:id="rId49"/>
    <p:sldId id="339" r:id="rId50"/>
    <p:sldId id="340" r:id="rId51"/>
    <p:sldId id="344" r:id="rId52"/>
    <p:sldId id="341" r:id="rId53"/>
    <p:sldId id="343" r:id="rId54"/>
    <p:sldId id="345" r:id="rId55"/>
    <p:sldId id="342" r:id="rId56"/>
    <p:sldId id="395" r:id="rId57"/>
    <p:sldId id="380" r:id="rId58"/>
    <p:sldId id="347" r:id="rId59"/>
    <p:sldId id="348" r:id="rId60"/>
    <p:sldId id="305" r:id="rId61"/>
    <p:sldId id="398" r:id="rId62"/>
    <p:sldId id="373" r:id="rId63"/>
    <p:sldId id="374" r:id="rId64"/>
    <p:sldId id="375" r:id="rId65"/>
    <p:sldId id="346" r:id="rId66"/>
    <p:sldId id="280"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 userDrawn="1">
          <p15:clr>
            <a:srgbClr val="A4A3A4"/>
          </p15:clr>
        </p15:guide>
        <p15:guide id="2" pos="231" userDrawn="1">
          <p15:clr>
            <a:srgbClr val="A4A3A4"/>
          </p15:clr>
        </p15:guide>
        <p15:guide id="3" pos="906" userDrawn="1">
          <p15:clr>
            <a:srgbClr val="A4A3A4"/>
          </p15:clr>
        </p15:guide>
        <p15:guide id="4" pos="1047" userDrawn="1">
          <p15:clr>
            <a:srgbClr val="A4A3A4"/>
          </p15:clr>
        </p15:guide>
        <p15:guide id="5" pos="1724" userDrawn="1">
          <p15:clr>
            <a:srgbClr val="A4A3A4"/>
          </p15:clr>
        </p15:guide>
        <p15:guide id="6" pos="1866" userDrawn="1">
          <p15:clr>
            <a:srgbClr val="A4A3A4"/>
          </p15:clr>
        </p15:guide>
        <p15:guide id="7" pos="2541" userDrawn="1">
          <p15:clr>
            <a:srgbClr val="A4A3A4"/>
          </p15:clr>
        </p15:guide>
        <p15:guide id="8" pos="2683" userDrawn="1">
          <p15:clr>
            <a:srgbClr val="A4A3A4"/>
          </p15:clr>
        </p15:guide>
        <p15:guide id="9" pos="3360" userDrawn="1">
          <p15:clr>
            <a:srgbClr val="A4A3A4"/>
          </p15:clr>
        </p15:guide>
        <p15:guide id="10" pos="3502" userDrawn="1">
          <p15:clr>
            <a:srgbClr val="A4A3A4"/>
          </p15:clr>
        </p15:guide>
        <p15:guide id="11" pos="4176" userDrawn="1">
          <p15:clr>
            <a:srgbClr val="A4A3A4"/>
          </p15:clr>
        </p15:guide>
        <p15:guide id="12" pos="4320" userDrawn="1">
          <p15:clr>
            <a:srgbClr val="A4A3A4"/>
          </p15:clr>
        </p15:guide>
        <p15:guide id="13" pos="4993" userDrawn="1">
          <p15:clr>
            <a:srgbClr val="A4A3A4"/>
          </p15:clr>
        </p15:guide>
        <p15:guide id="14" pos="5138" userDrawn="1">
          <p15:clr>
            <a:srgbClr val="A4A3A4"/>
          </p15:clr>
        </p15:guide>
        <p15:guide id="15" pos="5812" userDrawn="1">
          <p15:clr>
            <a:srgbClr val="A4A3A4"/>
          </p15:clr>
        </p15:guide>
        <p15:guide id="16" pos="5956" userDrawn="1">
          <p15:clr>
            <a:srgbClr val="A4A3A4"/>
          </p15:clr>
        </p15:guide>
        <p15:guide id="17" pos="6630" userDrawn="1">
          <p15:clr>
            <a:srgbClr val="A4A3A4"/>
          </p15:clr>
        </p15:guide>
        <p15:guide id="18" pos="6773" userDrawn="1">
          <p15:clr>
            <a:srgbClr val="A4A3A4"/>
          </p15:clr>
        </p15:guide>
        <p15:guide id="19" pos="7445" userDrawn="1">
          <p15:clr>
            <a:srgbClr val="A4A3A4"/>
          </p15:clr>
        </p15:guide>
        <p15:guide id="20" orient="horz" pos="864" userDrawn="1">
          <p15:clr>
            <a:srgbClr val="A4A3A4"/>
          </p15:clr>
        </p15:guide>
        <p15:guide id="21" orient="horz" pos="1008" userDrawn="1">
          <p15:clr>
            <a:srgbClr val="A4A3A4"/>
          </p15:clr>
        </p15:guide>
        <p15:guide id="22" orient="horz" pos="4008" userDrawn="1">
          <p15:clr>
            <a:srgbClr val="A4A3A4"/>
          </p15:clr>
        </p15:guide>
        <p15:guide id="23" orient="horz" pos="42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00A82D"/>
    <a:srgbClr val="007377"/>
    <a:srgbClr val="FF00FF"/>
    <a:srgbClr val="FF8200"/>
    <a:srgbClr val="FF4438"/>
    <a:srgbClr val="73308A"/>
    <a:srgbClr val="97D700"/>
    <a:srgbClr val="05C3DE"/>
    <a:srgbClr val="FDD7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2" autoAdjust="0"/>
    <p:restoredTop sz="94660"/>
  </p:normalViewPr>
  <p:slideViewPr>
    <p:cSldViewPr snapToGrid="0">
      <p:cViewPr varScale="1">
        <p:scale>
          <a:sx n="112" d="100"/>
          <a:sy n="112" d="100"/>
        </p:scale>
        <p:origin x="264" y="96"/>
      </p:cViewPr>
      <p:guideLst>
        <p:guide orient="horz" pos="219"/>
        <p:guide pos="231"/>
        <p:guide pos="906"/>
        <p:guide pos="1047"/>
        <p:guide pos="1724"/>
        <p:guide pos="1866"/>
        <p:guide pos="2541"/>
        <p:guide pos="2683"/>
        <p:guide pos="3360"/>
        <p:guide pos="3502"/>
        <p:guide pos="4176"/>
        <p:guide pos="4320"/>
        <p:guide pos="4993"/>
        <p:guide pos="5138"/>
        <p:guide pos="5812"/>
        <p:guide pos="5956"/>
        <p:guide pos="6630"/>
        <p:guide pos="6773"/>
        <p:guide pos="7445"/>
        <p:guide orient="horz" pos="864"/>
        <p:guide orient="horz" pos="1008"/>
        <p:guide orient="horz" pos="4008"/>
        <p:guide orient="horz" pos="4224"/>
      </p:guideLst>
    </p:cSldViewPr>
  </p:slideViewPr>
  <p:notesTextViewPr>
    <p:cViewPr>
      <p:scale>
        <a:sx n="3" d="2"/>
        <a:sy n="3" d="2"/>
      </p:scale>
      <p:origin x="0" y="0"/>
    </p:cViewPr>
  </p:notesTextViewPr>
  <p:notesViewPr>
    <p:cSldViewPr snapToGrid="0" showGuides="1">
      <p:cViewPr varScale="1">
        <p:scale>
          <a:sx n="120" d="100"/>
          <a:sy n="120" d="100"/>
        </p:scale>
        <p:origin x="3120"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7F437-34E4-457B-ACAA-C109BC5AD2B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6C9805C-0D4B-456D-9316-F45962E2F55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B91EB8-1FC0-49BA-B8A0-9D4051C7D0E5}" type="datetimeFigureOut">
              <a:rPr lang="en-US" smtClean="0"/>
              <a:t>11/19/2024</a:t>
            </a:fld>
            <a:endParaRPr lang="en-US"/>
          </a:p>
        </p:txBody>
      </p:sp>
      <p:sp>
        <p:nvSpPr>
          <p:cNvPr id="4" name="Footer Placeholder 3">
            <a:extLst>
              <a:ext uri="{FF2B5EF4-FFF2-40B4-BE49-F238E27FC236}">
                <a16:creationId xmlns:a16="http://schemas.microsoft.com/office/drawing/2014/main" id="{C3170BBA-56B5-4091-9B11-25E0561642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1017362-806F-4EA8-BAA6-0CA6D364BC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6AC5C8-AA3E-49B6-9C0B-3EDF0860F219}" type="slidenum">
              <a:rPr lang="en-US" smtClean="0"/>
              <a:t>‹#›</a:t>
            </a:fld>
            <a:endParaRPr lang="en-US"/>
          </a:p>
        </p:txBody>
      </p:sp>
    </p:spTree>
    <p:extLst>
      <p:ext uri="{BB962C8B-B14F-4D97-AF65-F5344CB8AC3E}">
        <p14:creationId xmlns:p14="http://schemas.microsoft.com/office/powerpoint/2010/main" val="39421187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FD89D3-6540-412A-8DF7-24F6B362E6BB}" type="datetimeFigureOut">
              <a:rPr lang="en-US" smtClean="0"/>
              <a:t>11/19/2024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BCCA8E-E054-4945-93F6-8F3E2A7D5A26}" type="slidenum">
              <a:rPr lang="en-US" smtClean="0"/>
              <a:t>‹#›</a:t>
            </a:fld>
            <a:endParaRPr lang="en-US"/>
          </a:p>
        </p:txBody>
      </p:sp>
    </p:spTree>
    <p:extLst>
      <p:ext uri="{BB962C8B-B14F-4D97-AF65-F5344CB8AC3E}">
        <p14:creationId xmlns:p14="http://schemas.microsoft.com/office/powerpoint/2010/main" val="22309564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BCCA8E-E054-4945-93F6-8F3E2A7D5A26}" type="slidenum">
              <a:rPr lang="en-US" smtClean="0"/>
              <a:t>30</a:t>
            </a:fld>
            <a:endParaRPr lang="en-US"/>
          </a:p>
        </p:txBody>
      </p:sp>
    </p:spTree>
    <p:extLst>
      <p:ext uri="{BB962C8B-B14F-4D97-AF65-F5344CB8AC3E}">
        <p14:creationId xmlns:p14="http://schemas.microsoft.com/office/powerpoint/2010/main" val="11708746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_no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68300" y="1600200"/>
            <a:ext cx="6261100" cy="4762501"/>
          </a:xfrm>
        </p:spPr>
        <p:txBody>
          <a:bodyPr tIns="0" bIns="3291840" anchor="b" anchorCtr="0"/>
          <a:lstStyle>
            <a:lvl1pPr>
              <a:defRPr sz="320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F417E6A-C399-4D34-AA35-6617A97C73B1}"/>
              </a:ext>
            </a:extLst>
          </p:cNvPr>
          <p:cNvSpPr>
            <a:spLocks noGrp="1"/>
          </p:cNvSpPr>
          <p:nvPr>
            <p:ph type="body" sz="quarter" idx="13" hasCustomPrompt="1"/>
          </p:nvPr>
        </p:nvSpPr>
        <p:spPr>
          <a:xfrm>
            <a:off x="368300" y="1600201"/>
            <a:ext cx="6261100" cy="3735887"/>
          </a:xfrm>
        </p:spPr>
        <p:txBody>
          <a:bodyPr tIns="1645920" anchor="t" anchorCtr="0"/>
          <a:lstStyle>
            <a:lvl1pPr>
              <a:lnSpc>
                <a:spcPts val="2000"/>
              </a:lnSpc>
              <a:spcAft>
                <a:spcPts val="0"/>
              </a:spcAft>
              <a:defRPr sz="1600" b="0">
                <a:solidFill>
                  <a:schemeClr val="bg1"/>
                </a:solidFill>
              </a:defRPr>
            </a:lvl1pPr>
            <a:lvl2pPr>
              <a:lnSpc>
                <a:spcPts val="2000"/>
              </a:lnSpc>
              <a:spcAft>
                <a:spcPts val="0"/>
              </a:spcAft>
              <a:defRPr sz="1600" b="0">
                <a:solidFill>
                  <a:schemeClr val="bg1"/>
                </a:solidFill>
              </a:defRPr>
            </a:lvl2pPr>
            <a:lvl3pPr marL="0" indent="0">
              <a:lnSpc>
                <a:spcPts val="2000"/>
              </a:lnSpc>
              <a:spcAft>
                <a:spcPts val="0"/>
              </a:spcAft>
              <a:buNone/>
              <a:defRPr sz="1600" b="0">
                <a:solidFill>
                  <a:schemeClr val="bg1"/>
                </a:solidFill>
              </a:defRPr>
            </a:lvl3pPr>
            <a:lvl4pPr marL="0" indent="0">
              <a:spcAft>
                <a:spcPts val="0"/>
              </a:spcAft>
              <a:buNone/>
              <a:defRPr sz="1600" b="0">
                <a:solidFill>
                  <a:schemeClr val="bg1"/>
                </a:solidFill>
              </a:defRPr>
            </a:lvl4pPr>
            <a:lvl5pPr marL="0" indent="0">
              <a:spcAft>
                <a:spcPts val="0"/>
              </a:spcAft>
              <a:buNone/>
              <a:defRPr sz="1600" b="0">
                <a:solidFill>
                  <a:schemeClr val="bg1"/>
                </a:solidFill>
              </a:defRPr>
            </a:lvl5pPr>
            <a:lvl6pPr marL="0" indent="0">
              <a:spcAft>
                <a:spcPts val="0"/>
              </a:spcAft>
              <a:buNone/>
              <a:defRPr sz="1600" b="0">
                <a:solidFill>
                  <a:schemeClr val="bg1"/>
                </a:solidFill>
              </a:defRPr>
            </a:lvl6pPr>
            <a:lvl7pPr marL="0" indent="0">
              <a:spcAft>
                <a:spcPts val="0"/>
              </a:spcAft>
              <a:buNone/>
              <a:defRPr sz="1600" b="0">
                <a:solidFill>
                  <a:schemeClr val="bg1"/>
                </a:solidFill>
              </a:defRPr>
            </a:lvl7pPr>
            <a:lvl8pPr marL="0" indent="0">
              <a:lnSpc>
                <a:spcPts val="2000"/>
              </a:lnSpc>
              <a:spcAft>
                <a:spcPts val="0"/>
              </a:spcAft>
              <a:buNone/>
              <a:defRPr sz="1600" b="0">
                <a:solidFill>
                  <a:schemeClr val="bg1"/>
                </a:solidFill>
              </a:defRPr>
            </a:lvl8pPr>
            <a:lvl9pPr marL="0" indent="0">
              <a:lnSpc>
                <a:spcPts val="2000"/>
              </a:lnSpc>
              <a:spcAft>
                <a:spcPts val="0"/>
              </a:spcAft>
              <a:buNone/>
              <a:defRPr sz="1600" b="0">
                <a:solidFill>
                  <a:schemeClr val="bg1"/>
                </a:solidFill>
              </a:defRPr>
            </a:lvl9pPr>
          </a:lstStyle>
          <a:p>
            <a:pPr lvl="8"/>
            <a:r>
              <a:rPr lang="en-US" dirty="0"/>
              <a:t>Edit Master text styles</a:t>
            </a:r>
          </a:p>
        </p:txBody>
      </p:sp>
      <p:sp>
        <p:nvSpPr>
          <p:cNvPr id="6" name="Date Placeholder 5">
            <a:extLst>
              <a:ext uri="{FF2B5EF4-FFF2-40B4-BE49-F238E27FC236}">
                <a16:creationId xmlns:a16="http://schemas.microsoft.com/office/drawing/2014/main" id="{5CC17B62-8F17-4111-B083-3AC63A3E0257}"/>
              </a:ext>
            </a:extLst>
          </p:cNvPr>
          <p:cNvSpPr>
            <a:spLocks noGrp="1"/>
          </p:cNvSpPr>
          <p:nvPr>
            <p:ph type="dt" sz="half" idx="10"/>
          </p:nvPr>
        </p:nvSpPr>
        <p:spPr>
          <a:xfrm>
            <a:off x="368300" y="5562602"/>
            <a:ext cx="6261100" cy="800100"/>
          </a:xfrm>
        </p:spPr>
        <p:txBody>
          <a:bodyPr bIns="274320"/>
          <a:lstStyle>
            <a:lvl1pPr>
              <a:defRPr sz="1200">
                <a:solidFill>
                  <a:schemeClr val="bg1"/>
                </a:solidFill>
                <a:latin typeface="+mn-lt"/>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r>
              <a:rPr lang="en-US"/>
              <a:t>05.16.2019</a:t>
            </a:r>
            <a:endParaRPr lang="en-US" dirty="0"/>
          </a:p>
        </p:txBody>
      </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479" y="340703"/>
            <a:ext cx="2042221" cy="1351363"/>
          </a:xfrm>
          <a:prstGeom prst="rect">
            <a:avLst/>
          </a:prstGeom>
        </p:spPr>
      </p:pic>
    </p:spTree>
    <p:extLst>
      <p:ext uri="{BB962C8B-B14F-4D97-AF65-F5344CB8AC3E}">
        <p14:creationId xmlns:p14="http://schemas.microsoft.com/office/powerpoint/2010/main" val="4927760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1" y="349250"/>
            <a:ext cx="7559674" cy="5022850"/>
          </a:xfrm>
        </p:spPr>
        <p:txBody>
          <a:bodyPr tIns="0" bIns="0" anchor="ctr" anchorCtr="0"/>
          <a:lstStyle>
            <a:lvl1pPr>
              <a:defRPr sz="3200" b="1">
                <a:solidFill>
                  <a:srgbClr val="FF8200"/>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71F55F1B-FEFB-401E-A543-BD7881DD7F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1" y="349250"/>
            <a:ext cx="7559674" cy="5022850"/>
          </a:xfrm>
        </p:spPr>
        <p:txBody>
          <a:bodyPr tIns="0" bIns="0" anchor="ctr" anchorCtr="0"/>
          <a:lstStyle>
            <a:lvl1pPr>
              <a:defRPr sz="3200" b="1">
                <a:solidFill>
                  <a:srgbClr val="00A82D"/>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01AFC1EA-182C-4496-867D-F577B540E08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b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1" y="349251"/>
            <a:ext cx="7559674" cy="4970895"/>
          </a:xfrm>
        </p:spPr>
        <p:txBody>
          <a:bodyPr tIns="0" bIns="0" anchor="ctr" anchorCtr="0"/>
          <a:lstStyle>
            <a:lvl1pPr>
              <a:defRPr sz="3200" b="1">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FE0E5835-13B6-4ED8-AD07-E2FC4A08536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ub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1" y="349251"/>
            <a:ext cx="7559674" cy="4970895"/>
          </a:xfrm>
        </p:spPr>
        <p:txBody>
          <a:bodyPr tIns="0" bIns="0" anchor="ctr" anchorCtr="0"/>
          <a:lstStyle>
            <a:lvl1pPr>
              <a:defRPr sz="3200" b="1">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823928F0-ECBD-41D2-9AA7-E1809DD7873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1" y="349251"/>
            <a:ext cx="7559674" cy="4960505"/>
          </a:xfrm>
        </p:spPr>
        <p:txBody>
          <a:bodyPr tIns="0" bIns="0" anchor="ctr" anchorCtr="0"/>
          <a:lstStyle>
            <a:lvl1pPr>
              <a:defRPr sz="3200" b="1">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61518446-73C7-4FED-B87B-C87ABC2ED4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1" y="349251"/>
            <a:ext cx="7559674" cy="4970895"/>
          </a:xfrm>
        </p:spPr>
        <p:txBody>
          <a:bodyPr tIns="0" bIns="0" anchor="ctr" anchorCtr="0"/>
          <a:lstStyle>
            <a:lvl1pPr>
              <a:defRPr sz="3200" b="1">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92E343DD-6010-4E0A-90C2-D13DA8E2DC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ubdivi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1" y="349251"/>
            <a:ext cx="7559674" cy="4970895"/>
          </a:xfrm>
        </p:spPr>
        <p:txBody>
          <a:bodyPr tIns="0" bIns="0" anchor="ctr" anchorCtr="0"/>
          <a:lstStyle>
            <a:lvl1pPr>
              <a:defRPr sz="3200" b="1">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771057A5-CD82-4326-B01A-A0D316890B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b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1" y="349251"/>
            <a:ext cx="7559674" cy="4960505"/>
          </a:xfrm>
        </p:spPr>
        <p:txBody>
          <a:bodyPr tIns="0" bIns="0" anchor="ctr" anchorCtr="0"/>
          <a:lstStyle>
            <a:lvl1pPr>
              <a:defRPr sz="3200" b="1">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9E8CA4EA-F412-4F2C-8B13-077BC51AC2A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ubdivider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1" y="349251"/>
            <a:ext cx="7559674" cy="4960505"/>
          </a:xfrm>
        </p:spPr>
        <p:txBody>
          <a:bodyPr tIns="0" bIns="0" anchor="ctr" anchorCtr="0"/>
          <a:lstStyle>
            <a:lvl1pPr>
              <a:defRPr sz="3200" b="1">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5B667A8D-45B2-47B2-AD76-295430B158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1">
    <p:bg>
      <p:bgPr>
        <a:solidFill>
          <a:srgbClr val="00737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hasCustomPrompt="1"/>
          </p:nvPr>
        </p:nvSpPr>
        <p:spPr>
          <a:xfrm>
            <a:off x="1663701" y="1600201"/>
            <a:ext cx="8861424" cy="3131601"/>
          </a:xfrm>
        </p:spPr>
        <p:txBody>
          <a:bodyPr tIns="0" bIns="0" anchor="ctr" anchorCtr="0"/>
          <a:lstStyle>
            <a:lvl1pPr marL="0" indent="0">
              <a:tabLst/>
              <a:defRPr sz="2800" b="1">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E2870011-B912-4676-BC1B-DC42C2F4CF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_partnershi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FA86426-DA18-4B73-890F-20D0C03EFB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8735" y="340703"/>
            <a:ext cx="2042221" cy="1351363"/>
          </a:xfrm>
          <a:prstGeom prst="rect">
            <a:avLst/>
          </a:prstGeom>
        </p:spPr>
      </p:pic>
      <p:sp>
        <p:nvSpPr>
          <p:cNvPr id="4" name="Title 3"/>
          <p:cNvSpPr>
            <a:spLocks noGrp="1"/>
          </p:cNvSpPr>
          <p:nvPr>
            <p:ph type="title"/>
          </p:nvPr>
        </p:nvSpPr>
        <p:spPr>
          <a:xfrm>
            <a:off x="4260851" y="1600200"/>
            <a:ext cx="7559674" cy="4762495"/>
          </a:xfrm>
        </p:spPr>
        <p:txBody>
          <a:bodyPr lIns="347472" tIns="0" bIns="3291840" anchor="b" anchorCtr="0"/>
          <a:lstStyle>
            <a:lvl1pPr>
              <a:defRPr sz="3200">
                <a:solidFill>
                  <a:schemeClr val="bg1"/>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F417E6A-C399-4D34-AA35-6617A97C73B1}"/>
              </a:ext>
            </a:extLst>
          </p:cNvPr>
          <p:cNvSpPr>
            <a:spLocks noGrp="1"/>
          </p:cNvSpPr>
          <p:nvPr>
            <p:ph type="body" sz="quarter" idx="13"/>
          </p:nvPr>
        </p:nvSpPr>
        <p:spPr>
          <a:xfrm>
            <a:off x="4260851" y="1600200"/>
            <a:ext cx="7559674" cy="4762495"/>
          </a:xfrm>
        </p:spPr>
        <p:txBody>
          <a:bodyPr lIns="347472" tIns="1645920" anchor="t" anchorCtr="0"/>
          <a:lstStyle>
            <a:lvl1pPr>
              <a:lnSpc>
                <a:spcPts val="2000"/>
              </a:lnSpc>
              <a:spcAft>
                <a:spcPts val="0"/>
              </a:spcAft>
              <a:defRPr sz="1600" b="0">
                <a:solidFill>
                  <a:schemeClr val="bg1"/>
                </a:solidFill>
              </a:defRPr>
            </a:lvl1pPr>
            <a:lvl2pPr>
              <a:lnSpc>
                <a:spcPts val="2000"/>
              </a:lnSpc>
              <a:spcAft>
                <a:spcPts val="0"/>
              </a:spcAft>
              <a:defRPr sz="1600" b="0">
                <a:solidFill>
                  <a:schemeClr val="bg1"/>
                </a:solidFill>
              </a:defRPr>
            </a:lvl2pPr>
            <a:lvl3pPr marL="0" indent="0">
              <a:lnSpc>
                <a:spcPts val="2000"/>
              </a:lnSpc>
              <a:spcAft>
                <a:spcPts val="0"/>
              </a:spcAft>
              <a:buNone/>
              <a:defRPr sz="1600" b="0">
                <a:solidFill>
                  <a:schemeClr val="bg1"/>
                </a:solidFill>
              </a:defRPr>
            </a:lvl3pPr>
            <a:lvl4pPr marL="0" indent="0">
              <a:spcAft>
                <a:spcPts val="0"/>
              </a:spcAft>
              <a:buNone/>
              <a:defRPr sz="1600" b="0">
                <a:solidFill>
                  <a:schemeClr val="bg1"/>
                </a:solidFill>
              </a:defRPr>
            </a:lvl4pPr>
            <a:lvl5pPr marL="0" indent="0">
              <a:spcAft>
                <a:spcPts val="0"/>
              </a:spcAft>
              <a:buNone/>
              <a:defRPr sz="1600" b="0">
                <a:solidFill>
                  <a:schemeClr val="bg1"/>
                </a:solidFill>
              </a:defRPr>
            </a:lvl5pPr>
            <a:lvl6pPr marL="0" indent="0">
              <a:spcAft>
                <a:spcPts val="0"/>
              </a:spcAft>
              <a:buNone/>
              <a:defRPr sz="1600" b="0">
                <a:solidFill>
                  <a:schemeClr val="bg1"/>
                </a:solidFill>
              </a:defRPr>
            </a:lvl6pPr>
            <a:lvl7pPr marL="0" indent="0">
              <a:spcAft>
                <a:spcPts val="0"/>
              </a:spcAft>
              <a:buNone/>
              <a:defRPr sz="1600" b="0">
                <a:solidFill>
                  <a:schemeClr val="bg1"/>
                </a:solidFill>
              </a:defRPr>
            </a:lvl7pPr>
            <a:lvl8pPr marL="0" indent="0">
              <a:lnSpc>
                <a:spcPts val="2000"/>
              </a:lnSpc>
              <a:spcAft>
                <a:spcPts val="0"/>
              </a:spcAft>
              <a:buNone/>
              <a:defRPr sz="1600" b="0">
                <a:solidFill>
                  <a:schemeClr val="bg1"/>
                </a:solidFill>
              </a:defRPr>
            </a:lvl8pPr>
            <a:lvl9pPr marL="0" indent="0">
              <a:lnSpc>
                <a:spcPts val="2000"/>
              </a:lnSpc>
              <a:spcAft>
                <a:spcPts val="0"/>
              </a:spcAft>
              <a:buNone/>
              <a:defRPr sz="1600" b="0">
                <a:solidFill>
                  <a:schemeClr val="bg1"/>
                </a:solidFill>
              </a:defRPr>
            </a:lvl9pPr>
          </a:lstStyle>
          <a:p>
            <a:pPr lvl="0"/>
            <a:r>
              <a:rPr lang="en-US"/>
              <a:t>Click to edit Master text styles</a:t>
            </a:r>
          </a:p>
        </p:txBody>
      </p:sp>
      <p:sp>
        <p:nvSpPr>
          <p:cNvPr id="11" name="Text Placeholder 9">
            <a:extLst>
              <a:ext uri="{FF2B5EF4-FFF2-40B4-BE49-F238E27FC236}">
                <a16:creationId xmlns:a16="http://schemas.microsoft.com/office/drawing/2014/main" id="{00783951-793A-4440-8B6E-E633EADBD1D7}"/>
              </a:ext>
            </a:extLst>
          </p:cNvPr>
          <p:cNvSpPr>
            <a:spLocks noGrp="1"/>
          </p:cNvSpPr>
          <p:nvPr>
            <p:ph type="body" sz="quarter" idx="17"/>
          </p:nvPr>
        </p:nvSpPr>
        <p:spPr>
          <a:xfrm>
            <a:off x="4260851" y="1600201"/>
            <a:ext cx="7559674" cy="4752975"/>
          </a:xfrm>
        </p:spPr>
        <p:txBody>
          <a:bodyPr lIns="342900" tIns="0" rIns="0" bIns="1371600" anchor="b" anchorCtr="0"/>
          <a:lstStyle>
            <a:lvl1pPr>
              <a:lnSpc>
                <a:spcPts val="2000"/>
              </a:lnSpc>
              <a:spcAft>
                <a:spcPts val="0"/>
              </a:spcAft>
              <a:defRPr sz="1600" b="1">
                <a:solidFill>
                  <a:schemeClr val="bg1"/>
                </a:solidFill>
              </a:defRPr>
            </a:lvl1pPr>
            <a:lvl2pPr marL="3175" indent="0">
              <a:lnSpc>
                <a:spcPts val="2000"/>
              </a:lnSpc>
              <a:spcAft>
                <a:spcPts val="0"/>
              </a:spcAft>
              <a:buFontTx/>
              <a:buNone/>
              <a:tabLst/>
              <a:defRPr sz="1600" b="0">
                <a:solidFill>
                  <a:schemeClr val="bg1"/>
                </a:solidFill>
              </a:defRPr>
            </a:lvl2pPr>
            <a:lvl3pPr marL="0" indent="0">
              <a:lnSpc>
                <a:spcPts val="2000"/>
              </a:lnSpc>
              <a:spcAft>
                <a:spcPts val="0"/>
              </a:spcAft>
              <a:buNone/>
              <a:defRPr sz="1600" b="0">
                <a:solidFill>
                  <a:schemeClr val="bg1"/>
                </a:solidFill>
              </a:defRPr>
            </a:lvl3pPr>
            <a:lvl4pPr marL="0" indent="0">
              <a:lnSpc>
                <a:spcPts val="2000"/>
              </a:lnSpc>
              <a:spcAft>
                <a:spcPts val="0"/>
              </a:spcAft>
              <a:buNone/>
              <a:defRPr sz="1600" b="0">
                <a:solidFill>
                  <a:schemeClr val="bg1"/>
                </a:solidFill>
              </a:defRPr>
            </a:lvl4pPr>
            <a:lvl5pPr marL="0" indent="0">
              <a:lnSpc>
                <a:spcPts val="2000"/>
              </a:lnSpc>
              <a:spcAft>
                <a:spcPts val="0"/>
              </a:spcAft>
              <a:buNone/>
              <a:defRPr sz="1600" b="0">
                <a:solidFill>
                  <a:schemeClr val="bg1"/>
                </a:solidFill>
              </a:defRPr>
            </a:lvl5pPr>
            <a:lvl6pPr marL="0" indent="0">
              <a:lnSpc>
                <a:spcPts val="2000"/>
              </a:lnSpc>
              <a:spcAft>
                <a:spcPts val="0"/>
              </a:spcAft>
              <a:buNone/>
              <a:defRPr sz="1600" b="0">
                <a:solidFill>
                  <a:schemeClr val="bg1"/>
                </a:solidFill>
              </a:defRPr>
            </a:lvl6pPr>
            <a:lvl7pPr marL="0" indent="0">
              <a:lnSpc>
                <a:spcPts val="2000"/>
              </a:lnSpc>
              <a:spcAft>
                <a:spcPts val="0"/>
              </a:spcAft>
              <a:buNone/>
              <a:defRPr sz="1600" b="0">
                <a:solidFill>
                  <a:schemeClr val="bg1"/>
                </a:solidFill>
              </a:defRPr>
            </a:lvl7pPr>
            <a:lvl8pPr marL="0" indent="0">
              <a:lnSpc>
                <a:spcPts val="2000"/>
              </a:lnSpc>
              <a:spcAft>
                <a:spcPts val="0"/>
              </a:spcAft>
              <a:buNone/>
              <a:defRPr sz="1600" b="0">
                <a:solidFill>
                  <a:schemeClr val="bg1"/>
                </a:solidFill>
              </a:defRPr>
            </a:lvl8pPr>
            <a:lvl9pPr marL="0" indent="0">
              <a:lnSpc>
                <a:spcPts val="2000"/>
              </a:lnSpc>
              <a:spcAft>
                <a:spcPts val="0"/>
              </a:spcAft>
              <a:buNone/>
              <a:defRPr sz="1600" b="0">
                <a:solidFill>
                  <a:schemeClr val="bg1"/>
                </a:solidFill>
              </a:defRPr>
            </a:lvl9pPr>
          </a:lstStyle>
          <a:p>
            <a:pPr lvl="0"/>
            <a:r>
              <a:rPr lang="en-US"/>
              <a:t>Click to edit Master text styles</a:t>
            </a:r>
          </a:p>
        </p:txBody>
      </p:sp>
      <p:sp>
        <p:nvSpPr>
          <p:cNvPr id="6" name="Date Placeholder 5">
            <a:extLst>
              <a:ext uri="{FF2B5EF4-FFF2-40B4-BE49-F238E27FC236}">
                <a16:creationId xmlns:a16="http://schemas.microsoft.com/office/drawing/2014/main" id="{5CC17B62-8F17-4111-B083-3AC63A3E0257}"/>
              </a:ext>
            </a:extLst>
          </p:cNvPr>
          <p:cNvSpPr>
            <a:spLocks noGrp="1"/>
          </p:cNvSpPr>
          <p:nvPr>
            <p:ph type="dt" sz="half" idx="10"/>
          </p:nvPr>
        </p:nvSpPr>
        <p:spPr>
          <a:xfrm>
            <a:off x="4260851" y="5562602"/>
            <a:ext cx="7559674" cy="800099"/>
          </a:xfrm>
        </p:spPr>
        <p:txBody>
          <a:bodyPr lIns="347472" bIns="274320"/>
          <a:lstStyle>
            <a:lvl1pPr>
              <a:defRPr sz="1200">
                <a:solidFill>
                  <a:schemeClr val="bg1"/>
                </a:solidFill>
                <a:latin typeface="+mn-lt"/>
              </a:defRPr>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r>
              <a:rPr lang="en-US"/>
              <a:t>05.16.2019</a:t>
            </a:r>
            <a:endParaRPr lang="en-US" dirty="0"/>
          </a:p>
        </p:txBody>
      </p:sp>
      <p:sp>
        <p:nvSpPr>
          <p:cNvPr id="8" name="Picture Placeholder 4">
            <a:extLst>
              <a:ext uri="{FF2B5EF4-FFF2-40B4-BE49-F238E27FC236}">
                <a16:creationId xmlns:a16="http://schemas.microsoft.com/office/drawing/2014/main" id="{36EC73E8-1FAD-F149-ADEF-9B666E2930AE}"/>
              </a:ext>
            </a:extLst>
          </p:cNvPr>
          <p:cNvSpPr>
            <a:spLocks noGrp="1"/>
          </p:cNvSpPr>
          <p:nvPr>
            <p:ph type="pic" sz="quarter" idx="15" hasCustomPrompt="1"/>
          </p:nvPr>
        </p:nvSpPr>
        <p:spPr>
          <a:xfrm>
            <a:off x="384174" y="5553078"/>
            <a:ext cx="2559051" cy="800099"/>
          </a:xfrm>
          <a:noFill/>
        </p:spPr>
        <p:txBody>
          <a:bodyPr tIns="91440" anchor="t" anchorCtr="0"/>
          <a:lstStyle>
            <a:lvl1pPr algn="ctr">
              <a:defRPr/>
            </a:lvl1pPr>
          </a:lstStyle>
          <a:p>
            <a:r>
              <a:rPr lang="en-US" dirty="0"/>
              <a:t>Insert logo here</a:t>
            </a:r>
          </a:p>
        </p:txBody>
      </p:sp>
      <p:sp>
        <p:nvSpPr>
          <p:cNvPr id="9" name="Picture Placeholder 4">
            <a:extLst>
              <a:ext uri="{FF2B5EF4-FFF2-40B4-BE49-F238E27FC236}">
                <a16:creationId xmlns:a16="http://schemas.microsoft.com/office/drawing/2014/main" id="{F8C0F807-5839-6441-B469-D6A98A7A5BA3}"/>
              </a:ext>
            </a:extLst>
          </p:cNvPr>
          <p:cNvSpPr>
            <a:spLocks noGrp="1"/>
          </p:cNvSpPr>
          <p:nvPr>
            <p:ph type="pic" sz="quarter" idx="16" hasCustomPrompt="1"/>
          </p:nvPr>
        </p:nvSpPr>
        <p:spPr>
          <a:xfrm>
            <a:off x="384174" y="4514853"/>
            <a:ext cx="2559051" cy="800099"/>
          </a:xfrm>
          <a:noFill/>
        </p:spPr>
        <p:txBody>
          <a:bodyPr tIns="91440" anchor="t" anchorCtr="0"/>
          <a:lstStyle>
            <a:lvl1pPr algn="ctr">
              <a:defRPr/>
            </a:lvl1pPr>
          </a:lstStyle>
          <a:p>
            <a:r>
              <a:rPr lang="en-US" dirty="0"/>
              <a:t>Insert logo here</a:t>
            </a:r>
          </a:p>
        </p:txBody>
      </p:sp>
    </p:spTree>
    <p:extLst>
      <p:ext uri="{BB962C8B-B14F-4D97-AF65-F5344CB8AC3E}">
        <p14:creationId xmlns:p14="http://schemas.microsoft.com/office/powerpoint/2010/main" val="90461769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2">
    <p:bg>
      <p:bgPr>
        <a:solidFill>
          <a:srgbClr val="05C3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hasCustomPrompt="1"/>
          </p:nvPr>
        </p:nvSpPr>
        <p:spPr>
          <a:xfrm>
            <a:off x="1663701" y="1600201"/>
            <a:ext cx="8861424" cy="3131601"/>
          </a:xfrm>
        </p:spPr>
        <p:txBody>
          <a:bodyPr tIns="0" bIns="0" anchor="ctr" anchorCtr="0"/>
          <a:lstStyle>
            <a:lvl1pPr marL="0" indent="0">
              <a:tabLst/>
              <a:defRPr sz="2800" b="1">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FC1F4531-72C9-477E-B821-9D7DF0C28C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3">
    <p:bg>
      <p:bgPr>
        <a:solidFill>
          <a:srgbClr val="97D7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hasCustomPrompt="1"/>
          </p:nvPr>
        </p:nvSpPr>
        <p:spPr>
          <a:xfrm>
            <a:off x="1663700" y="1600201"/>
            <a:ext cx="8861425" cy="3131601"/>
          </a:xfrm>
        </p:spPr>
        <p:txBody>
          <a:bodyPr tIns="0" bIns="0" anchor="ctr" anchorCtr="0"/>
          <a:lstStyle>
            <a:lvl1pPr marL="0" indent="0">
              <a:tabLst/>
              <a:defRPr sz="2800" b="1">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8" name="Picture 7">
            <a:extLst>
              <a:ext uri="{FF2B5EF4-FFF2-40B4-BE49-F238E27FC236}">
                <a16:creationId xmlns:a16="http://schemas.microsoft.com/office/drawing/2014/main" id="{F772141E-5974-4D6A-AA41-2FE6D264503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4">
    <p:bg>
      <p:bgPr>
        <a:solidFill>
          <a:srgbClr val="73308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hasCustomPrompt="1"/>
          </p:nvPr>
        </p:nvSpPr>
        <p:spPr>
          <a:xfrm>
            <a:off x="1663701" y="1600201"/>
            <a:ext cx="8861424" cy="3131601"/>
          </a:xfrm>
        </p:spPr>
        <p:txBody>
          <a:bodyPr tIns="0" bIns="0" anchor="ctr" anchorCtr="0"/>
          <a:lstStyle>
            <a:lvl1pPr marL="0" indent="0">
              <a:tabLst/>
              <a:defRPr sz="2800" b="1">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8" name="Picture 7">
            <a:extLst>
              <a:ext uri="{FF2B5EF4-FFF2-40B4-BE49-F238E27FC236}">
                <a16:creationId xmlns:a16="http://schemas.microsoft.com/office/drawing/2014/main" id="{443EBBF4-10BF-4FEF-8D8C-DD7BC36322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5">
    <p:bg>
      <p:bgPr>
        <a:solidFill>
          <a:srgbClr val="FF443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hasCustomPrompt="1"/>
          </p:nvPr>
        </p:nvSpPr>
        <p:spPr>
          <a:xfrm>
            <a:off x="1663701" y="1600201"/>
            <a:ext cx="8861424" cy="3131601"/>
          </a:xfrm>
        </p:spPr>
        <p:txBody>
          <a:bodyPr tIns="0" bIns="0" anchor="ctr" anchorCtr="0"/>
          <a:lstStyle>
            <a:lvl1pPr marL="0" indent="0">
              <a:tabLst/>
              <a:defRPr sz="2800" b="1">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8" name="Picture 7">
            <a:extLst>
              <a:ext uri="{FF2B5EF4-FFF2-40B4-BE49-F238E27FC236}">
                <a16:creationId xmlns:a16="http://schemas.microsoft.com/office/drawing/2014/main" id="{ACC1E445-246C-4727-BC3E-8CF8E35906A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6">
    <p:bg>
      <p:bgPr>
        <a:solidFill>
          <a:srgbClr val="FF82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hasCustomPrompt="1"/>
          </p:nvPr>
        </p:nvSpPr>
        <p:spPr>
          <a:xfrm>
            <a:off x="1663700" y="1600201"/>
            <a:ext cx="8861425" cy="3131601"/>
          </a:xfrm>
        </p:spPr>
        <p:txBody>
          <a:bodyPr tIns="0" bIns="0" anchor="ctr" anchorCtr="0"/>
          <a:lstStyle>
            <a:lvl1pPr marL="0" indent="0">
              <a:tabLst/>
              <a:defRPr sz="2800" b="1">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8" name="Picture 7">
            <a:extLst>
              <a:ext uri="{FF2B5EF4-FFF2-40B4-BE49-F238E27FC236}">
                <a16:creationId xmlns:a16="http://schemas.microsoft.com/office/drawing/2014/main" id="{FAE8B57F-F258-4DE8-A3D3-7068DA9D65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7">
    <p:bg>
      <p:bgPr>
        <a:solidFill>
          <a:srgbClr val="00A82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hasCustomPrompt="1"/>
          </p:nvPr>
        </p:nvSpPr>
        <p:spPr>
          <a:xfrm>
            <a:off x="1663701" y="1600201"/>
            <a:ext cx="8861424" cy="3131601"/>
          </a:xfrm>
        </p:spPr>
        <p:txBody>
          <a:bodyPr tIns="0" bIns="0" anchor="ctr" anchorCtr="0"/>
          <a:lstStyle>
            <a:lvl1pPr marL="0" indent="0">
              <a:tabLst/>
              <a:defRPr sz="2800" b="1">
                <a:solidFill>
                  <a:schemeClr val="bg1"/>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8" name="Picture 7">
            <a:extLst>
              <a:ext uri="{FF2B5EF4-FFF2-40B4-BE49-F238E27FC236}">
                <a16:creationId xmlns:a16="http://schemas.microsoft.com/office/drawing/2014/main" id="{CBD02837-29FE-48B2-8F96-7B2F1F31AC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1co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0" y="349250"/>
            <a:ext cx="11452225" cy="1022350"/>
          </a:xfrm>
        </p:spPr>
        <p:txBody>
          <a:bodyPr/>
          <a:lstStyle>
            <a:lvl1pPr>
              <a:defRPr>
                <a:solidFill>
                  <a:srgbClr val="007377"/>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accent2"/>
                </a:solidFill>
                <a:latin typeface="+mn-lt"/>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r>
              <a:rPr lang="en-US">
                <a:solidFill>
                  <a:srgbClr val="333333"/>
                </a:solidFill>
              </a:rPr>
              <a:t>05.16.2019</a:t>
            </a:r>
            <a:endParaRPr lang="en-US" dirty="0">
              <a:solidFill>
                <a:srgbClr val="333333"/>
              </a:solidFill>
            </a:endParaRPr>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lvl="8"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p>
            <a:fld id="{63DCA5C9-2E11-4C67-86EB-AE1DE127DC64}" type="slidenum">
              <a:rPr lang="en-US" smtClean="0"/>
              <a:pPr/>
              <a:t>‹#›</a:t>
            </a:fld>
            <a:endParaRPr lang="en-US" dirty="0"/>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368301" y="1600200"/>
            <a:ext cx="10156824"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966138DA-AB82-4605-A619-33C48F83C9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6" y="6377143"/>
            <a:ext cx="3893564" cy="450375"/>
          </a:xfrm>
          <a:prstGeom prst="rect">
            <a:avLst/>
          </a:prstGeom>
        </p:spPr>
      </p:pic>
    </p:spTree>
    <p:extLst>
      <p:ext uri="{BB962C8B-B14F-4D97-AF65-F5344CB8AC3E}">
        <p14:creationId xmlns:p14="http://schemas.microsoft.com/office/powerpoint/2010/main" val="936700544"/>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2co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rgbClr val="007377"/>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rgbClr val="333333"/>
                </a:solidFill>
                <a:latin typeface="+mn-lt"/>
              </a:defRPr>
            </a:lvl1pPr>
            <a:lvl2pPr>
              <a:defRPr>
                <a:solidFill>
                  <a:srgbClr val="333333"/>
                </a:solidFill>
                <a:latin typeface="+mn-lt"/>
              </a:defRPr>
            </a:lvl2pPr>
            <a:lvl3pPr>
              <a:defRPr>
                <a:solidFill>
                  <a:srgbClr val="333333"/>
                </a:solidFill>
                <a:latin typeface="+mn-lt"/>
              </a:defRPr>
            </a:lvl3pPr>
            <a:lvl4pPr>
              <a:defRPr>
                <a:solidFill>
                  <a:srgbClr val="333333"/>
                </a:solidFill>
                <a:latin typeface="+mn-lt"/>
              </a:defRPr>
            </a:lvl4pPr>
            <a:lvl5pPr>
              <a:defRPr>
                <a:solidFill>
                  <a:srgbClr val="333333"/>
                </a:solidFill>
                <a:latin typeface="+mn-lt"/>
              </a:defRPr>
            </a:lvl5pPr>
            <a:lvl6pPr>
              <a:defRPr>
                <a:solidFill>
                  <a:srgbClr val="333333"/>
                </a:solidFill>
                <a:latin typeface="+mn-lt"/>
              </a:defRPr>
            </a:lvl6pPr>
            <a:lvl7pPr>
              <a:defRPr>
                <a:solidFill>
                  <a:srgbClr val="333333"/>
                </a:solidFill>
                <a:latin typeface="+mn-lt"/>
              </a:defRPr>
            </a:lvl7pPr>
            <a:lvl8pPr>
              <a:defRPr>
                <a:solidFill>
                  <a:srgbClr val="333333"/>
                </a:solidFill>
                <a:latin typeface="+mn-lt"/>
              </a:defRPr>
            </a:lvl8pPr>
            <a:lvl9pPr>
              <a:defRPr>
                <a:solidFill>
                  <a:srgbClr val="333333"/>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p>
            <a:fld id="{63DCA5C9-2E11-4C67-86EB-AE1DE127DC64}" type="slidenum">
              <a:rPr lang="en-US" smtClean="0"/>
              <a:pPr/>
              <a:t>‹#›</a:t>
            </a:fld>
            <a:endParaRPr lang="en-US" dirty="0"/>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368300" y="1600200"/>
            <a:ext cx="4965699"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7">
            <a:extLst>
              <a:ext uri="{FF2B5EF4-FFF2-40B4-BE49-F238E27FC236}">
                <a16:creationId xmlns:a16="http://schemas.microsoft.com/office/drawing/2014/main" id="{89460896-BBD5-4265-B217-9DE153A9B618}"/>
              </a:ext>
            </a:extLst>
          </p:cNvPr>
          <p:cNvSpPr>
            <a:spLocks noGrp="1"/>
          </p:cNvSpPr>
          <p:nvPr>
            <p:ph sz="quarter" idx="15"/>
          </p:nvPr>
        </p:nvSpPr>
        <p:spPr>
          <a:xfrm>
            <a:off x="5559425" y="1600200"/>
            <a:ext cx="4965699"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FCD8627F-5DE5-4FA2-8938-02180D30C1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6" y="6377143"/>
            <a:ext cx="3893564" cy="450375"/>
          </a:xfrm>
          <a:prstGeom prst="rect">
            <a:avLst/>
          </a:prstGeom>
        </p:spPr>
      </p:pic>
    </p:spTree>
    <p:extLst>
      <p:ext uri="{BB962C8B-B14F-4D97-AF65-F5344CB8AC3E}">
        <p14:creationId xmlns:p14="http://schemas.microsoft.com/office/powerpoint/2010/main" val="99343647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3co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rgbClr val="007377"/>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accent2"/>
                </a:solidFill>
                <a:latin typeface="+mn-lt"/>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r>
              <a:rPr lang="en-US">
                <a:solidFill>
                  <a:srgbClr val="333333"/>
                </a:solidFill>
              </a:rPr>
              <a:t>05.16.2019</a:t>
            </a:r>
            <a:endParaRPr lang="en-US" dirty="0">
              <a:solidFill>
                <a:srgbClr val="333333"/>
              </a:solidFill>
            </a:endParaRPr>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fld id="{63DCA5C9-2E11-4C67-86EB-AE1DE127DC64}" type="slidenum">
              <a:rPr lang="en-US" smtClean="0"/>
              <a:pPr/>
              <a:t>‹#›</a:t>
            </a:fld>
            <a:endParaRPr lang="en-US" dirty="0"/>
          </a:p>
        </p:txBody>
      </p:sp>
      <p:sp>
        <p:nvSpPr>
          <p:cNvPr id="9" name="Content Placeholder 8">
            <a:extLst>
              <a:ext uri="{FF2B5EF4-FFF2-40B4-BE49-F238E27FC236}">
                <a16:creationId xmlns:a16="http://schemas.microsoft.com/office/drawing/2014/main" id="{8B40B5C3-5CB8-4950-B39C-76B89D9BB0B3}"/>
              </a:ext>
            </a:extLst>
          </p:cNvPr>
          <p:cNvSpPr>
            <a:spLocks noGrp="1"/>
          </p:cNvSpPr>
          <p:nvPr>
            <p:ph sz="quarter" idx="13"/>
          </p:nvPr>
        </p:nvSpPr>
        <p:spPr>
          <a:xfrm>
            <a:off x="368299" y="1600200"/>
            <a:ext cx="3655485"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8">
            <a:extLst>
              <a:ext uri="{FF2B5EF4-FFF2-40B4-BE49-F238E27FC236}">
                <a16:creationId xmlns:a16="http://schemas.microsoft.com/office/drawing/2014/main" id="{8B40B5C3-5CB8-4950-B39C-76B89D9BB0B3}"/>
              </a:ext>
            </a:extLst>
          </p:cNvPr>
          <p:cNvSpPr>
            <a:spLocks noGrp="1"/>
          </p:cNvSpPr>
          <p:nvPr>
            <p:ph sz="quarter" idx="14"/>
          </p:nvPr>
        </p:nvSpPr>
        <p:spPr>
          <a:xfrm>
            <a:off x="4260850" y="1600200"/>
            <a:ext cx="3667125"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8">
            <a:extLst>
              <a:ext uri="{FF2B5EF4-FFF2-40B4-BE49-F238E27FC236}">
                <a16:creationId xmlns:a16="http://schemas.microsoft.com/office/drawing/2014/main" id="{8B40B5C3-5CB8-4950-B39C-76B89D9BB0B3}"/>
              </a:ext>
            </a:extLst>
          </p:cNvPr>
          <p:cNvSpPr>
            <a:spLocks noGrp="1"/>
          </p:cNvSpPr>
          <p:nvPr>
            <p:ph sz="quarter" idx="15"/>
          </p:nvPr>
        </p:nvSpPr>
        <p:spPr>
          <a:xfrm>
            <a:off x="8168217" y="1600200"/>
            <a:ext cx="3652308"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188418F1-28CF-4589-8FB0-E439AEBFF5A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6" y="6377143"/>
            <a:ext cx="3893564" cy="450375"/>
          </a:xfrm>
          <a:prstGeom prst="rect">
            <a:avLst/>
          </a:prstGeom>
        </p:spPr>
      </p:pic>
    </p:spTree>
    <p:extLst>
      <p:ext uri="{BB962C8B-B14F-4D97-AF65-F5344CB8AC3E}">
        <p14:creationId xmlns:p14="http://schemas.microsoft.com/office/powerpoint/2010/main" val="1629350298"/>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2col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rgbClr val="007377"/>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rgbClr val="333333"/>
                </a:solidFill>
                <a:latin typeface="+mn-lt"/>
              </a:defRPr>
            </a:lvl1pPr>
            <a:lvl2pPr>
              <a:defRPr>
                <a:solidFill>
                  <a:srgbClr val="333333"/>
                </a:solidFill>
              </a:defRPr>
            </a:lvl2pPr>
            <a:lvl3pPr>
              <a:defRPr>
                <a:solidFill>
                  <a:srgbClr val="333333"/>
                </a:solidFill>
                <a:latin typeface="+mn-lt"/>
              </a:defRPr>
            </a:lvl3pPr>
            <a:lvl4pPr>
              <a:defRPr>
                <a:solidFill>
                  <a:srgbClr val="333333"/>
                </a:solidFill>
                <a:latin typeface="+mn-lt"/>
              </a:defRPr>
            </a:lvl4pPr>
            <a:lvl5pPr>
              <a:defRPr>
                <a:solidFill>
                  <a:srgbClr val="333333"/>
                </a:solidFill>
                <a:latin typeface="+mn-lt"/>
              </a:defRPr>
            </a:lvl5pPr>
            <a:lvl6pPr>
              <a:defRPr>
                <a:solidFill>
                  <a:srgbClr val="333333"/>
                </a:solidFill>
                <a:latin typeface="+mn-lt"/>
              </a:defRPr>
            </a:lvl6pPr>
            <a:lvl7pPr>
              <a:defRPr>
                <a:solidFill>
                  <a:srgbClr val="333333"/>
                </a:solidFill>
                <a:latin typeface="+mn-lt"/>
              </a:defRPr>
            </a:lvl7pPr>
            <a:lvl8pPr>
              <a:defRPr>
                <a:solidFill>
                  <a:srgbClr val="333333"/>
                </a:solidFill>
                <a:latin typeface="+mn-lt"/>
              </a:defRPr>
            </a:lvl8pPr>
            <a:lvl9pPr>
              <a:defRPr>
                <a:solidFill>
                  <a:srgbClr val="333333"/>
                </a:solidFill>
                <a:latin typeface="+mn-lt"/>
              </a:defRPr>
            </a:lvl9pPr>
          </a:lstStyle>
          <a:p>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fld id="{63DCA5C9-2E11-4C67-86EB-AE1DE127DC64}" type="slidenum">
              <a:rPr lang="en-US" smtClean="0"/>
              <a:pPr/>
              <a:t>‹#›</a:t>
            </a:fld>
            <a:endParaRPr lang="en-US" dirty="0"/>
          </a:p>
        </p:txBody>
      </p:sp>
      <p:sp>
        <p:nvSpPr>
          <p:cNvPr id="9" name="Content Placeholder 8">
            <a:extLst>
              <a:ext uri="{FF2B5EF4-FFF2-40B4-BE49-F238E27FC236}">
                <a16:creationId xmlns:a16="http://schemas.microsoft.com/office/drawing/2014/main" id="{DF0A26A0-13A4-4FE0-972A-7E832073E8CE}"/>
              </a:ext>
            </a:extLst>
          </p:cNvPr>
          <p:cNvSpPr>
            <a:spLocks noGrp="1"/>
          </p:cNvSpPr>
          <p:nvPr>
            <p:ph sz="quarter" idx="14"/>
          </p:nvPr>
        </p:nvSpPr>
        <p:spPr>
          <a:xfrm>
            <a:off x="4260850" y="1600200"/>
            <a:ext cx="3667125"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8">
            <a:extLst>
              <a:ext uri="{FF2B5EF4-FFF2-40B4-BE49-F238E27FC236}">
                <a16:creationId xmlns:a16="http://schemas.microsoft.com/office/drawing/2014/main" id="{08FCB067-4CCE-4E9A-AF59-E37348367906}"/>
              </a:ext>
            </a:extLst>
          </p:cNvPr>
          <p:cNvSpPr>
            <a:spLocks noGrp="1"/>
          </p:cNvSpPr>
          <p:nvPr>
            <p:ph sz="quarter" idx="15"/>
          </p:nvPr>
        </p:nvSpPr>
        <p:spPr>
          <a:xfrm>
            <a:off x="368299" y="1600200"/>
            <a:ext cx="3655485"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6"/>
          </p:nvPr>
        </p:nvSpPr>
        <p:spPr>
          <a:xfrm>
            <a:off x="8168219" y="1600200"/>
            <a:ext cx="3652306" cy="4762500"/>
          </a:xfrm>
          <a:solidFill>
            <a:schemeClr val="tx1">
              <a:lumMod val="50000"/>
              <a:lumOff val="50000"/>
            </a:schemeClr>
          </a:solidFill>
        </p:spPr>
        <p:txBody>
          <a:bodyPr tIns="731520" anchor="ctr" anchorCtr="0"/>
          <a:lstStyle>
            <a:lvl1pPr algn="ctr">
              <a:defRPr sz="1600" b="0">
                <a:solidFill>
                  <a:schemeClr val="bg2"/>
                </a:solidFill>
              </a:defRPr>
            </a:lvl1pPr>
          </a:lstStyle>
          <a:p>
            <a:r>
              <a:rPr lang="en-US"/>
              <a:t>Drag picture to placeholder or click icon to add</a:t>
            </a:r>
            <a:endParaRPr lang="en-US" dirty="0"/>
          </a:p>
        </p:txBody>
      </p:sp>
      <p:pic>
        <p:nvPicPr>
          <p:cNvPr id="12" name="Picture 11">
            <a:extLst>
              <a:ext uri="{FF2B5EF4-FFF2-40B4-BE49-F238E27FC236}">
                <a16:creationId xmlns:a16="http://schemas.microsoft.com/office/drawing/2014/main" id="{D63ED8BD-EEC1-4349-9844-64026E7E04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6" y="6377143"/>
            <a:ext cx="3893564" cy="450375"/>
          </a:xfrm>
          <a:prstGeom prst="rect">
            <a:avLst/>
          </a:prstGeom>
        </p:spPr>
      </p:pic>
    </p:spTree>
    <p:extLst>
      <p:ext uri="{BB962C8B-B14F-4D97-AF65-F5344CB8AC3E}">
        <p14:creationId xmlns:p14="http://schemas.microsoft.com/office/powerpoint/2010/main" val="177130918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68300" y="4263243"/>
            <a:ext cx="8858249" cy="870732"/>
          </a:xfrm>
        </p:spPr>
        <p:txBody>
          <a:bodyPr tIns="0" bIns="0"/>
          <a:lstStyle>
            <a:lvl1pPr>
              <a:defRPr sz="3200">
                <a:solidFill>
                  <a:srgbClr val="05C3DE"/>
                </a:solidFill>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CF417E6A-C399-4D34-AA35-6617A97C73B1}"/>
              </a:ext>
            </a:extLst>
          </p:cNvPr>
          <p:cNvSpPr>
            <a:spLocks noGrp="1"/>
          </p:cNvSpPr>
          <p:nvPr>
            <p:ph type="body" sz="quarter" idx="13" hasCustomPrompt="1"/>
          </p:nvPr>
        </p:nvSpPr>
        <p:spPr>
          <a:xfrm>
            <a:off x="368301" y="5667374"/>
            <a:ext cx="7559674" cy="1038226"/>
          </a:xfrm>
        </p:spPr>
        <p:txBody>
          <a:bodyPr tIns="320040" anchor="t" anchorCtr="0"/>
          <a:lstStyle>
            <a:lvl1pPr>
              <a:lnSpc>
                <a:spcPts val="2000"/>
              </a:lnSpc>
              <a:spcAft>
                <a:spcPts val="0"/>
              </a:spcAft>
              <a:defRPr sz="1600" b="1">
                <a:solidFill>
                  <a:srgbClr val="333333"/>
                </a:solidFill>
              </a:defRPr>
            </a:lvl1pPr>
            <a:lvl2pPr marL="3175" indent="0">
              <a:lnSpc>
                <a:spcPts val="2000"/>
              </a:lnSpc>
              <a:spcAft>
                <a:spcPts val="0"/>
              </a:spcAft>
              <a:buFontTx/>
              <a:buNone/>
              <a:tabLst/>
              <a:defRPr sz="1600" b="0">
                <a:solidFill>
                  <a:srgbClr val="333333"/>
                </a:solidFill>
              </a:defRPr>
            </a:lvl2pPr>
            <a:lvl3pPr marL="0" indent="0">
              <a:lnSpc>
                <a:spcPts val="2000"/>
              </a:lnSpc>
              <a:spcAft>
                <a:spcPts val="0"/>
              </a:spcAft>
              <a:buNone/>
              <a:defRPr sz="1600" b="0">
                <a:solidFill>
                  <a:srgbClr val="333333"/>
                </a:solidFill>
              </a:defRPr>
            </a:lvl3pPr>
            <a:lvl4pPr marL="0" indent="0">
              <a:lnSpc>
                <a:spcPts val="2000"/>
              </a:lnSpc>
              <a:spcAft>
                <a:spcPts val="0"/>
              </a:spcAft>
              <a:buNone/>
              <a:defRPr sz="1600" b="0">
                <a:solidFill>
                  <a:srgbClr val="333333"/>
                </a:solidFill>
              </a:defRPr>
            </a:lvl4pPr>
            <a:lvl5pPr marL="0" indent="0">
              <a:lnSpc>
                <a:spcPts val="2000"/>
              </a:lnSpc>
              <a:spcAft>
                <a:spcPts val="0"/>
              </a:spcAft>
              <a:buNone/>
              <a:defRPr sz="1600" b="0">
                <a:solidFill>
                  <a:srgbClr val="333333"/>
                </a:solidFill>
              </a:defRPr>
            </a:lvl5pPr>
            <a:lvl6pPr marL="0" indent="0">
              <a:lnSpc>
                <a:spcPts val="2000"/>
              </a:lnSpc>
              <a:spcAft>
                <a:spcPts val="0"/>
              </a:spcAft>
              <a:buNone/>
              <a:defRPr sz="1600" b="0">
                <a:solidFill>
                  <a:srgbClr val="333333"/>
                </a:solidFill>
              </a:defRPr>
            </a:lvl6pPr>
            <a:lvl7pPr marL="0" indent="0">
              <a:lnSpc>
                <a:spcPts val="2000"/>
              </a:lnSpc>
              <a:spcAft>
                <a:spcPts val="0"/>
              </a:spcAft>
              <a:buNone/>
              <a:defRPr sz="1600" b="0">
                <a:solidFill>
                  <a:srgbClr val="333333"/>
                </a:solidFill>
              </a:defRPr>
            </a:lvl7pPr>
            <a:lvl8pPr marL="0" indent="0">
              <a:lnSpc>
                <a:spcPts val="2000"/>
              </a:lnSpc>
              <a:spcAft>
                <a:spcPts val="0"/>
              </a:spcAft>
              <a:buNone/>
              <a:defRPr sz="1600" b="0">
                <a:solidFill>
                  <a:srgbClr val="333333"/>
                </a:solidFill>
              </a:defRPr>
            </a:lvl8pPr>
            <a:lvl9pPr marL="0" indent="0">
              <a:lnSpc>
                <a:spcPts val="2000"/>
              </a:lnSpc>
              <a:spcAft>
                <a:spcPts val="0"/>
              </a:spcAft>
              <a:buNone/>
              <a:defRPr sz="1600" b="0">
                <a:solidFill>
                  <a:srgbClr val="333333"/>
                </a:solidFill>
              </a:defRPr>
            </a:lvl9pPr>
          </a:lstStyle>
          <a:p>
            <a:pPr lvl="0"/>
            <a:r>
              <a:rPr lang="en-US" dirty="0"/>
              <a:t>Edit Master text styles</a:t>
            </a:r>
          </a:p>
        </p:txBody>
      </p:sp>
      <p:sp>
        <p:nvSpPr>
          <p:cNvPr id="17" name="Date Placeholder 16">
            <a:extLst>
              <a:ext uri="{FF2B5EF4-FFF2-40B4-BE49-F238E27FC236}">
                <a16:creationId xmlns:a16="http://schemas.microsoft.com/office/drawing/2014/main" id="{245D43B0-4782-45FD-8D6E-FE029818FE3F}"/>
              </a:ext>
            </a:extLst>
          </p:cNvPr>
          <p:cNvSpPr>
            <a:spLocks noGrp="1"/>
          </p:cNvSpPr>
          <p:nvPr>
            <p:ph type="dt" sz="half" idx="16"/>
          </p:nvPr>
        </p:nvSpPr>
        <p:spPr>
          <a:xfrm>
            <a:off x="368299" y="5133974"/>
            <a:ext cx="7559676" cy="533400"/>
          </a:xfrm>
        </p:spPr>
        <p:txBody>
          <a:bodyPr bIns="228600"/>
          <a:lstStyle>
            <a:lvl1pPr>
              <a:defRPr sz="1200">
                <a:solidFill>
                  <a:srgbClr val="333333"/>
                </a:solidFill>
                <a:latin typeface="+mn-lt"/>
              </a:defRPr>
            </a:lvl1pPr>
            <a:lvl2pPr>
              <a:defRPr sz="1200">
                <a:solidFill>
                  <a:srgbClr val="333333"/>
                </a:solidFill>
              </a:defRPr>
            </a:lvl2pPr>
            <a:lvl3pPr>
              <a:defRPr sz="1200">
                <a:solidFill>
                  <a:srgbClr val="333333"/>
                </a:solidFill>
              </a:defRPr>
            </a:lvl3pPr>
            <a:lvl4pPr>
              <a:defRPr sz="1200">
                <a:solidFill>
                  <a:srgbClr val="333333"/>
                </a:solidFill>
              </a:defRPr>
            </a:lvl4pPr>
            <a:lvl5pPr>
              <a:defRPr sz="1200">
                <a:solidFill>
                  <a:srgbClr val="333333"/>
                </a:solidFill>
              </a:defRPr>
            </a:lvl5pPr>
            <a:lvl6pPr>
              <a:defRPr sz="1200">
                <a:solidFill>
                  <a:srgbClr val="333333"/>
                </a:solidFill>
              </a:defRPr>
            </a:lvl6pPr>
            <a:lvl7pPr>
              <a:defRPr sz="1200">
                <a:solidFill>
                  <a:srgbClr val="333333"/>
                </a:solidFill>
              </a:defRPr>
            </a:lvl7pPr>
            <a:lvl8pPr>
              <a:defRPr sz="1200">
                <a:solidFill>
                  <a:srgbClr val="333333"/>
                </a:solidFill>
              </a:defRPr>
            </a:lvl8pPr>
            <a:lvl9pPr>
              <a:defRPr sz="1200">
                <a:solidFill>
                  <a:srgbClr val="333333"/>
                </a:solidFill>
              </a:defRPr>
            </a:lvl9pPr>
          </a:lstStyle>
          <a:p>
            <a:r>
              <a:rPr lang="en-US"/>
              <a:t>05.16.2019</a:t>
            </a:r>
            <a:endParaRPr lang="en-US" dirty="0"/>
          </a:p>
        </p:txBody>
      </p:sp>
      <p:sp>
        <p:nvSpPr>
          <p:cNvPr id="9" name="Picture Placeholder 8"/>
          <p:cNvSpPr>
            <a:spLocks noGrp="1"/>
          </p:cNvSpPr>
          <p:nvPr>
            <p:ph type="pic" sz="quarter" idx="17"/>
          </p:nvPr>
        </p:nvSpPr>
        <p:spPr>
          <a:xfrm>
            <a:off x="1663701" y="0"/>
            <a:ext cx="7562850" cy="4259836"/>
          </a:xfrm>
          <a:custGeom>
            <a:avLst/>
            <a:gdLst>
              <a:gd name="connsiteX0" fmla="*/ 0 w 6475109"/>
              <a:gd name="connsiteY0" fmla="*/ 0 h 4259836"/>
              <a:gd name="connsiteX1" fmla="*/ 6475109 w 6475109"/>
              <a:gd name="connsiteY1" fmla="*/ 0 h 4259836"/>
              <a:gd name="connsiteX2" fmla="*/ 6475109 w 6475109"/>
              <a:gd name="connsiteY2" fmla="*/ 3575170 h 4259836"/>
              <a:gd name="connsiteX3" fmla="*/ 5790476 w 6475109"/>
              <a:gd name="connsiteY3" fmla="*/ 4259836 h 4259836"/>
              <a:gd name="connsiteX4" fmla="*/ 0 w 6475109"/>
              <a:gd name="connsiteY4" fmla="*/ 4259836 h 4259836"/>
              <a:gd name="connsiteX5" fmla="*/ 0 w 6475109"/>
              <a:gd name="connsiteY5" fmla="*/ 0 h 4259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75109" h="4259836">
                <a:moveTo>
                  <a:pt x="0" y="0"/>
                </a:moveTo>
                <a:cubicBezTo>
                  <a:pt x="0" y="0"/>
                  <a:pt x="0" y="0"/>
                  <a:pt x="6475109" y="0"/>
                </a:cubicBezTo>
                <a:cubicBezTo>
                  <a:pt x="6475109" y="0"/>
                  <a:pt x="6475109" y="0"/>
                  <a:pt x="6475109" y="3575170"/>
                </a:cubicBezTo>
                <a:cubicBezTo>
                  <a:pt x="6475109" y="3955540"/>
                  <a:pt x="6170828" y="4259836"/>
                  <a:pt x="5790476" y="4259836"/>
                </a:cubicBezTo>
                <a:cubicBezTo>
                  <a:pt x="5790476" y="4259836"/>
                  <a:pt x="5790476" y="4259836"/>
                  <a:pt x="0" y="4259836"/>
                </a:cubicBezTo>
                <a:cubicBezTo>
                  <a:pt x="0" y="4259836"/>
                  <a:pt x="0" y="4259836"/>
                  <a:pt x="0" y="0"/>
                </a:cubicBezTo>
                <a:close/>
              </a:path>
            </a:pathLst>
          </a:custGeom>
          <a:solidFill>
            <a:schemeClr val="tx1">
              <a:lumMod val="50000"/>
              <a:lumOff val="50000"/>
            </a:schemeClr>
          </a:solidFill>
        </p:spPr>
        <p:txBody>
          <a:bodyPr wrap="square" tIns="731520" anchor="ctr" anchorCtr="0">
            <a:noAutofit/>
          </a:bodyPr>
          <a:lstStyle>
            <a:lvl1pPr algn="ctr">
              <a:defRPr/>
            </a:lvl1pPr>
          </a:lstStyle>
          <a:p>
            <a:r>
              <a:rPr lang="en-US"/>
              <a:t>Drag picture to placeholder or click icon to add</a:t>
            </a:r>
          </a:p>
        </p:txBody>
      </p:sp>
      <p:pic>
        <p:nvPicPr>
          <p:cNvPr id="7" name="Picture 6">
            <a:extLst>
              <a:ext uri="{FF2B5EF4-FFF2-40B4-BE49-F238E27FC236}">
                <a16:creationId xmlns:a16="http://schemas.microsoft.com/office/drawing/2014/main" id="{5E673498-947A-499B-B966-DB3296FCA0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479" y="5414059"/>
            <a:ext cx="2042221" cy="1351363"/>
          </a:xfrm>
          <a:prstGeom prst="rect">
            <a:avLst/>
          </a:prstGeom>
        </p:spPr>
      </p:pic>
    </p:spTree>
    <p:extLst>
      <p:ext uri="{BB962C8B-B14F-4D97-AF65-F5344CB8AC3E}">
        <p14:creationId xmlns:p14="http://schemas.microsoft.com/office/powerpoint/2010/main" val="1812467238"/>
      </p:ext>
    </p:extLst>
  </p:cSld>
  <p:clrMapOvr>
    <a:masterClrMapping/>
  </p:clrMapOvr>
  <p:extLst>
    <p:ext uri="{DCECCB84-F9BA-43D5-87BE-67443E8EF086}">
      <p15:sldGuideLst xmlns:p15="http://schemas.microsoft.com/office/powerpoint/2012/main">
        <p15:guide id="1" orient="horz" pos="4098"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2col image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rgbClr val="007377"/>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rgbClr val="333333"/>
                </a:solidFill>
                <a:latin typeface="+mn-lt"/>
              </a:defRPr>
            </a:lvl1pPr>
            <a:lvl2pPr>
              <a:defRPr>
                <a:solidFill>
                  <a:srgbClr val="333333"/>
                </a:solidFill>
              </a:defRPr>
            </a:lvl2pPr>
            <a:lvl3pPr>
              <a:defRPr>
                <a:solidFill>
                  <a:srgbClr val="333333"/>
                </a:solidFill>
                <a:latin typeface="+mn-lt"/>
              </a:defRPr>
            </a:lvl3pPr>
            <a:lvl4pPr>
              <a:defRPr>
                <a:solidFill>
                  <a:srgbClr val="333333"/>
                </a:solidFill>
                <a:latin typeface="+mn-lt"/>
              </a:defRPr>
            </a:lvl4pPr>
            <a:lvl5pPr>
              <a:defRPr>
                <a:solidFill>
                  <a:srgbClr val="333333"/>
                </a:solidFill>
                <a:latin typeface="+mn-lt"/>
              </a:defRPr>
            </a:lvl5pPr>
            <a:lvl6pPr>
              <a:defRPr>
                <a:solidFill>
                  <a:srgbClr val="333333"/>
                </a:solidFill>
                <a:latin typeface="+mn-lt"/>
              </a:defRPr>
            </a:lvl6pPr>
            <a:lvl7pPr>
              <a:defRPr>
                <a:solidFill>
                  <a:srgbClr val="333333"/>
                </a:solidFill>
                <a:latin typeface="+mn-lt"/>
              </a:defRPr>
            </a:lvl7pPr>
            <a:lvl8pPr>
              <a:defRPr>
                <a:solidFill>
                  <a:srgbClr val="333333"/>
                </a:solidFill>
                <a:latin typeface="+mn-lt"/>
              </a:defRPr>
            </a:lvl8pPr>
            <a:lvl9pPr>
              <a:defRPr>
                <a:solidFill>
                  <a:srgbClr val="333333"/>
                </a:solidFill>
                <a:latin typeface="+mn-lt"/>
              </a:defRPr>
            </a:lvl9pPr>
          </a:lstStyle>
          <a:p>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r>
              <a:rPr lang="en-US"/>
              <a:t>University Medical Center New Orleans Milestone Ceremony</a:t>
            </a:r>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fld id="{63DCA5C9-2E11-4C67-86EB-AE1DE127DC64}" type="slidenum">
              <a:rPr lang="en-US" smtClean="0"/>
              <a:pPr/>
              <a:t>‹#›</a:t>
            </a:fld>
            <a:endParaRPr lang="en-US" dirty="0"/>
          </a:p>
        </p:txBody>
      </p:sp>
      <p:sp>
        <p:nvSpPr>
          <p:cNvPr id="9" name="Content Placeholder 8">
            <a:extLst>
              <a:ext uri="{FF2B5EF4-FFF2-40B4-BE49-F238E27FC236}">
                <a16:creationId xmlns:a16="http://schemas.microsoft.com/office/drawing/2014/main" id="{766D17BA-B313-4C5A-AFC9-CB21C07EF6DA}"/>
              </a:ext>
            </a:extLst>
          </p:cNvPr>
          <p:cNvSpPr>
            <a:spLocks noGrp="1"/>
          </p:cNvSpPr>
          <p:nvPr>
            <p:ph sz="quarter" idx="15"/>
          </p:nvPr>
        </p:nvSpPr>
        <p:spPr>
          <a:xfrm>
            <a:off x="4260850" y="1600200"/>
            <a:ext cx="3667125"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6"/>
          <p:cNvSpPr>
            <a:spLocks noGrp="1"/>
          </p:cNvSpPr>
          <p:nvPr>
            <p:ph type="pic" sz="quarter" idx="16"/>
          </p:nvPr>
        </p:nvSpPr>
        <p:spPr>
          <a:xfrm>
            <a:off x="368299" y="1600200"/>
            <a:ext cx="3667126" cy="4762500"/>
          </a:xfrm>
          <a:solidFill>
            <a:schemeClr val="tx1">
              <a:lumMod val="50000"/>
              <a:lumOff val="50000"/>
            </a:schemeClr>
          </a:solidFill>
        </p:spPr>
        <p:txBody>
          <a:bodyPr tIns="731520" anchor="ctr" anchorCtr="0"/>
          <a:lstStyle>
            <a:lvl1pPr algn="ctr">
              <a:defRPr sz="1600" b="0">
                <a:solidFill>
                  <a:schemeClr val="bg2"/>
                </a:solidFill>
              </a:defRPr>
            </a:lvl1pPr>
          </a:lstStyle>
          <a:p>
            <a:r>
              <a:rPr lang="en-US"/>
              <a:t>Drag picture to placeholder or click icon to add</a:t>
            </a:r>
            <a:endParaRPr lang="en-US" dirty="0"/>
          </a:p>
        </p:txBody>
      </p:sp>
      <p:sp>
        <p:nvSpPr>
          <p:cNvPr id="7" name="Content Placeholder 6"/>
          <p:cNvSpPr>
            <a:spLocks noGrp="1"/>
          </p:cNvSpPr>
          <p:nvPr>
            <p:ph sz="quarter" idx="17" hasCustomPrompt="1"/>
          </p:nvPr>
        </p:nvSpPr>
        <p:spPr>
          <a:xfrm>
            <a:off x="8153400" y="1600200"/>
            <a:ext cx="3667125" cy="47625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a:extLst>
              <a:ext uri="{FF2B5EF4-FFF2-40B4-BE49-F238E27FC236}">
                <a16:creationId xmlns:a16="http://schemas.microsoft.com/office/drawing/2014/main" id="{F431678E-675E-4D18-8C0F-A2D8C76CAB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6" y="6377143"/>
            <a:ext cx="3893564" cy="450375"/>
          </a:xfrm>
          <a:prstGeom prst="rect">
            <a:avLst/>
          </a:prstGeom>
        </p:spPr>
      </p:pic>
    </p:spTree>
    <p:extLst>
      <p:ext uri="{BB962C8B-B14F-4D97-AF65-F5344CB8AC3E}">
        <p14:creationId xmlns:p14="http://schemas.microsoft.com/office/powerpoint/2010/main" val="310071982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1col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rgbClr val="007377"/>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rgbClr val="333333"/>
                </a:solidFill>
                <a:latin typeface="+mn-lt"/>
              </a:defRPr>
            </a:lvl1pPr>
            <a:lvl2pPr>
              <a:defRPr>
                <a:solidFill>
                  <a:srgbClr val="333333"/>
                </a:solidFill>
              </a:defRPr>
            </a:lvl2pPr>
            <a:lvl3pPr>
              <a:defRPr>
                <a:solidFill>
                  <a:srgbClr val="333333"/>
                </a:solidFill>
                <a:latin typeface="+mn-lt"/>
              </a:defRPr>
            </a:lvl3pPr>
            <a:lvl4pPr>
              <a:defRPr>
                <a:solidFill>
                  <a:srgbClr val="333333"/>
                </a:solidFill>
                <a:latin typeface="+mn-lt"/>
              </a:defRPr>
            </a:lvl4pPr>
            <a:lvl5pPr>
              <a:defRPr>
                <a:solidFill>
                  <a:srgbClr val="333333"/>
                </a:solidFill>
                <a:latin typeface="+mn-lt"/>
              </a:defRPr>
            </a:lvl5pPr>
            <a:lvl6pPr>
              <a:defRPr>
                <a:solidFill>
                  <a:srgbClr val="333333"/>
                </a:solidFill>
                <a:latin typeface="+mn-lt"/>
              </a:defRPr>
            </a:lvl6pPr>
            <a:lvl7pPr>
              <a:defRPr>
                <a:solidFill>
                  <a:srgbClr val="333333"/>
                </a:solidFill>
                <a:latin typeface="+mn-lt"/>
              </a:defRPr>
            </a:lvl7pPr>
            <a:lvl8pPr>
              <a:defRPr>
                <a:solidFill>
                  <a:srgbClr val="333333"/>
                </a:solidFill>
                <a:latin typeface="+mn-lt"/>
              </a:defRPr>
            </a:lvl8pPr>
            <a:lvl9pPr>
              <a:defRPr>
                <a:solidFill>
                  <a:srgbClr val="333333"/>
                </a:solidFill>
                <a:latin typeface="+mn-lt"/>
              </a:defRPr>
            </a:lvl9pPr>
          </a:lstStyle>
          <a:p>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r>
              <a:rPr lang="en-US"/>
              <a:t>University Medical Center New Orleans Milestone Ceremony</a:t>
            </a:r>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fld id="{63DCA5C9-2E11-4C67-86EB-AE1DE127DC64}" type="slidenum">
              <a:rPr lang="en-US" smtClean="0"/>
              <a:pPr/>
              <a:t>‹#›</a:t>
            </a:fld>
            <a:endParaRPr lang="en-US" dirty="0"/>
          </a:p>
        </p:txBody>
      </p:sp>
      <p:sp>
        <p:nvSpPr>
          <p:cNvPr id="9" name="Content Placeholder 8">
            <a:extLst>
              <a:ext uri="{FF2B5EF4-FFF2-40B4-BE49-F238E27FC236}">
                <a16:creationId xmlns:a16="http://schemas.microsoft.com/office/drawing/2014/main" id="{766D17BA-B313-4C5A-AFC9-CB21C07EF6DA}"/>
              </a:ext>
            </a:extLst>
          </p:cNvPr>
          <p:cNvSpPr>
            <a:spLocks noGrp="1"/>
          </p:cNvSpPr>
          <p:nvPr>
            <p:ph sz="quarter" idx="15"/>
          </p:nvPr>
        </p:nvSpPr>
        <p:spPr>
          <a:xfrm>
            <a:off x="368299" y="1600200"/>
            <a:ext cx="7559676"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6"/>
          <p:cNvSpPr>
            <a:spLocks noGrp="1"/>
          </p:cNvSpPr>
          <p:nvPr>
            <p:ph type="pic" sz="quarter" idx="16"/>
          </p:nvPr>
        </p:nvSpPr>
        <p:spPr>
          <a:xfrm>
            <a:off x="8156576" y="1600200"/>
            <a:ext cx="3663950" cy="4762500"/>
          </a:xfrm>
          <a:solidFill>
            <a:schemeClr val="tx1">
              <a:lumMod val="50000"/>
              <a:lumOff val="50000"/>
            </a:schemeClr>
          </a:solidFill>
        </p:spPr>
        <p:txBody>
          <a:bodyPr tIns="731520" anchor="ctr" anchorCtr="0"/>
          <a:lstStyle>
            <a:lvl1pPr algn="ctr">
              <a:defRPr sz="2000" b="0">
                <a:solidFill>
                  <a:schemeClr val="bg2"/>
                </a:solidFill>
              </a:defRPr>
            </a:lvl1pPr>
          </a:lstStyle>
          <a:p>
            <a:r>
              <a:rPr lang="en-US"/>
              <a:t>Drag picture to placeholder or click icon to add</a:t>
            </a:r>
            <a:endParaRPr lang="en-US" dirty="0"/>
          </a:p>
        </p:txBody>
      </p:sp>
      <p:pic>
        <p:nvPicPr>
          <p:cNvPr id="11" name="Picture 10">
            <a:extLst>
              <a:ext uri="{FF2B5EF4-FFF2-40B4-BE49-F238E27FC236}">
                <a16:creationId xmlns:a16="http://schemas.microsoft.com/office/drawing/2014/main" id="{E09EFD33-D7E1-4683-B807-2C02F79E4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6" y="6377143"/>
            <a:ext cx="3893564" cy="450375"/>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1col image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rgbClr val="007377"/>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rgbClr val="333333"/>
                </a:solidFill>
                <a:latin typeface="+mn-lt"/>
              </a:defRPr>
            </a:lvl1pPr>
            <a:lvl2pPr>
              <a:defRPr>
                <a:solidFill>
                  <a:srgbClr val="333333"/>
                </a:solidFill>
              </a:defRPr>
            </a:lvl2pPr>
            <a:lvl3pPr>
              <a:defRPr>
                <a:solidFill>
                  <a:srgbClr val="333333"/>
                </a:solidFill>
                <a:latin typeface="+mn-lt"/>
              </a:defRPr>
            </a:lvl3pPr>
            <a:lvl4pPr>
              <a:defRPr>
                <a:solidFill>
                  <a:srgbClr val="333333"/>
                </a:solidFill>
                <a:latin typeface="+mn-lt"/>
              </a:defRPr>
            </a:lvl4pPr>
            <a:lvl5pPr>
              <a:defRPr>
                <a:solidFill>
                  <a:srgbClr val="333333"/>
                </a:solidFill>
                <a:latin typeface="+mn-lt"/>
              </a:defRPr>
            </a:lvl5pPr>
            <a:lvl6pPr>
              <a:defRPr>
                <a:solidFill>
                  <a:srgbClr val="333333"/>
                </a:solidFill>
                <a:latin typeface="+mn-lt"/>
              </a:defRPr>
            </a:lvl6pPr>
            <a:lvl7pPr>
              <a:defRPr>
                <a:solidFill>
                  <a:srgbClr val="333333"/>
                </a:solidFill>
                <a:latin typeface="+mn-lt"/>
              </a:defRPr>
            </a:lvl7pPr>
            <a:lvl8pPr>
              <a:defRPr>
                <a:solidFill>
                  <a:srgbClr val="333333"/>
                </a:solidFill>
                <a:latin typeface="+mn-lt"/>
              </a:defRPr>
            </a:lvl8pPr>
            <a:lvl9pPr>
              <a:defRPr>
                <a:solidFill>
                  <a:srgbClr val="333333"/>
                </a:solidFill>
                <a:latin typeface="+mn-lt"/>
              </a:defRPr>
            </a:lvl9pPr>
          </a:lstStyle>
          <a:p>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r>
              <a:rPr lang="en-US"/>
              <a:t>University Medical Center New Orleans Milestone Ceremony</a:t>
            </a:r>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fld id="{63DCA5C9-2E11-4C67-86EB-AE1DE127DC64}" type="slidenum">
              <a:rPr lang="en-US" smtClean="0"/>
              <a:pPr/>
              <a:t>‹#›</a:t>
            </a:fld>
            <a:endParaRPr lang="en-US" dirty="0"/>
          </a:p>
        </p:txBody>
      </p:sp>
      <p:sp>
        <p:nvSpPr>
          <p:cNvPr id="9" name="Content Placeholder 8">
            <a:extLst>
              <a:ext uri="{FF2B5EF4-FFF2-40B4-BE49-F238E27FC236}">
                <a16:creationId xmlns:a16="http://schemas.microsoft.com/office/drawing/2014/main" id="{766D17BA-B313-4C5A-AFC9-CB21C07EF6DA}"/>
              </a:ext>
            </a:extLst>
          </p:cNvPr>
          <p:cNvSpPr>
            <a:spLocks noGrp="1"/>
          </p:cNvSpPr>
          <p:nvPr>
            <p:ph sz="quarter" idx="15"/>
          </p:nvPr>
        </p:nvSpPr>
        <p:spPr>
          <a:xfrm>
            <a:off x="4260851" y="1600200"/>
            <a:ext cx="7559674"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6"/>
          <p:cNvSpPr>
            <a:spLocks noGrp="1"/>
          </p:cNvSpPr>
          <p:nvPr>
            <p:ph type="pic" sz="quarter" idx="16"/>
          </p:nvPr>
        </p:nvSpPr>
        <p:spPr>
          <a:xfrm>
            <a:off x="368299" y="1600200"/>
            <a:ext cx="3667126" cy="4762500"/>
          </a:xfrm>
          <a:solidFill>
            <a:schemeClr val="tx1">
              <a:lumMod val="50000"/>
              <a:lumOff val="50000"/>
            </a:schemeClr>
          </a:solidFill>
        </p:spPr>
        <p:txBody>
          <a:bodyPr tIns="731520" anchor="ctr" anchorCtr="0"/>
          <a:lstStyle>
            <a:lvl1pPr algn="ctr">
              <a:defRPr sz="2000" b="0">
                <a:solidFill>
                  <a:schemeClr val="bg2"/>
                </a:solidFill>
              </a:defRPr>
            </a:lvl1pPr>
          </a:lstStyle>
          <a:p>
            <a:r>
              <a:rPr lang="en-US"/>
              <a:t>Drag picture to placeholder or click icon to add</a:t>
            </a:r>
            <a:endParaRPr lang="en-US" dirty="0"/>
          </a:p>
        </p:txBody>
      </p:sp>
      <p:pic>
        <p:nvPicPr>
          <p:cNvPr id="11" name="Picture 10">
            <a:extLst>
              <a:ext uri="{FF2B5EF4-FFF2-40B4-BE49-F238E27FC236}">
                <a16:creationId xmlns:a16="http://schemas.microsoft.com/office/drawing/2014/main" id="{689C2E2F-6AFE-46A2-9157-1957775737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6" y="6377143"/>
            <a:ext cx="3893564" cy="450375"/>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1col image 2col">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rgbClr val="007377"/>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rgbClr val="333333"/>
                </a:solidFill>
                <a:latin typeface="+mn-lt"/>
              </a:defRPr>
            </a:lvl1pPr>
            <a:lvl2pPr>
              <a:defRPr>
                <a:solidFill>
                  <a:srgbClr val="333333"/>
                </a:solidFill>
              </a:defRPr>
            </a:lvl2pPr>
            <a:lvl3pPr>
              <a:defRPr>
                <a:solidFill>
                  <a:srgbClr val="333333"/>
                </a:solidFill>
                <a:latin typeface="+mn-lt"/>
              </a:defRPr>
            </a:lvl3pPr>
            <a:lvl4pPr>
              <a:defRPr>
                <a:solidFill>
                  <a:srgbClr val="333333"/>
                </a:solidFill>
                <a:latin typeface="+mn-lt"/>
              </a:defRPr>
            </a:lvl4pPr>
            <a:lvl5pPr>
              <a:defRPr>
                <a:solidFill>
                  <a:srgbClr val="333333"/>
                </a:solidFill>
                <a:latin typeface="+mn-lt"/>
              </a:defRPr>
            </a:lvl5pPr>
            <a:lvl6pPr>
              <a:defRPr>
                <a:solidFill>
                  <a:srgbClr val="333333"/>
                </a:solidFill>
                <a:latin typeface="+mn-lt"/>
              </a:defRPr>
            </a:lvl6pPr>
            <a:lvl7pPr>
              <a:defRPr>
                <a:solidFill>
                  <a:srgbClr val="333333"/>
                </a:solidFill>
                <a:latin typeface="+mn-lt"/>
              </a:defRPr>
            </a:lvl7pPr>
            <a:lvl8pPr>
              <a:defRPr>
                <a:solidFill>
                  <a:srgbClr val="333333"/>
                </a:solidFill>
                <a:latin typeface="+mn-lt"/>
              </a:defRPr>
            </a:lvl8pPr>
            <a:lvl9pPr>
              <a:defRPr>
                <a:solidFill>
                  <a:srgbClr val="333333"/>
                </a:solidFill>
                <a:latin typeface="+mn-lt"/>
              </a:defRPr>
            </a:lvl9pPr>
          </a:lstStyle>
          <a:p>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r>
              <a:rPr lang="en-US"/>
              <a:t>University Medical Center New Orleans Milestone Ceremony</a:t>
            </a:r>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fld id="{63DCA5C9-2E11-4C67-86EB-AE1DE127DC64}" type="slidenum">
              <a:rPr lang="en-US" smtClean="0"/>
              <a:pPr/>
              <a:t>‹#›</a:t>
            </a:fld>
            <a:endParaRPr lang="en-US" dirty="0"/>
          </a:p>
        </p:txBody>
      </p:sp>
      <p:sp>
        <p:nvSpPr>
          <p:cNvPr id="9" name="Content Placeholder 8">
            <a:extLst>
              <a:ext uri="{FF2B5EF4-FFF2-40B4-BE49-F238E27FC236}">
                <a16:creationId xmlns:a16="http://schemas.microsoft.com/office/drawing/2014/main" id="{766D17BA-B313-4C5A-AFC9-CB21C07EF6DA}"/>
              </a:ext>
            </a:extLst>
          </p:cNvPr>
          <p:cNvSpPr>
            <a:spLocks noGrp="1"/>
          </p:cNvSpPr>
          <p:nvPr>
            <p:ph sz="quarter" idx="15"/>
          </p:nvPr>
        </p:nvSpPr>
        <p:spPr>
          <a:xfrm>
            <a:off x="368300" y="1600200"/>
            <a:ext cx="3667125"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6"/>
          <p:cNvSpPr>
            <a:spLocks noGrp="1"/>
          </p:cNvSpPr>
          <p:nvPr>
            <p:ph type="pic" sz="quarter" idx="16"/>
          </p:nvPr>
        </p:nvSpPr>
        <p:spPr>
          <a:xfrm>
            <a:off x="4260850" y="1600200"/>
            <a:ext cx="7931149" cy="4762500"/>
          </a:xfrm>
          <a:solidFill>
            <a:schemeClr val="tx1">
              <a:lumMod val="50000"/>
              <a:lumOff val="50000"/>
            </a:schemeClr>
          </a:solidFill>
        </p:spPr>
        <p:txBody>
          <a:bodyPr tIns="731520" anchor="ctr" anchorCtr="0"/>
          <a:lstStyle>
            <a:lvl1pPr algn="ctr">
              <a:defRPr sz="2000" b="0">
                <a:solidFill>
                  <a:schemeClr val="bg2"/>
                </a:solidFill>
              </a:defRPr>
            </a:lvl1pPr>
          </a:lstStyle>
          <a:p>
            <a:r>
              <a:rPr lang="en-US"/>
              <a:t>Drag picture to placeholder or click icon to add</a:t>
            </a:r>
            <a:endParaRPr lang="en-US" dirty="0"/>
          </a:p>
        </p:txBody>
      </p:sp>
      <p:pic>
        <p:nvPicPr>
          <p:cNvPr id="11" name="Picture 10">
            <a:extLst>
              <a:ext uri="{FF2B5EF4-FFF2-40B4-BE49-F238E27FC236}">
                <a16:creationId xmlns:a16="http://schemas.microsoft.com/office/drawing/2014/main" id="{DDEC14D0-0EBA-4415-B269-2C2A855527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6" y="6377143"/>
            <a:ext cx="3893564" cy="450375"/>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1col image 2col lef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rgbClr val="007377"/>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rgbClr val="333333"/>
                </a:solidFill>
                <a:latin typeface="+mn-lt"/>
              </a:defRPr>
            </a:lvl1pPr>
            <a:lvl2pPr>
              <a:defRPr>
                <a:solidFill>
                  <a:srgbClr val="333333"/>
                </a:solidFill>
              </a:defRPr>
            </a:lvl2pPr>
            <a:lvl3pPr>
              <a:defRPr>
                <a:solidFill>
                  <a:srgbClr val="333333"/>
                </a:solidFill>
                <a:latin typeface="+mn-lt"/>
              </a:defRPr>
            </a:lvl3pPr>
            <a:lvl4pPr>
              <a:defRPr>
                <a:solidFill>
                  <a:srgbClr val="333333"/>
                </a:solidFill>
                <a:latin typeface="+mn-lt"/>
              </a:defRPr>
            </a:lvl4pPr>
            <a:lvl5pPr>
              <a:defRPr>
                <a:solidFill>
                  <a:srgbClr val="333333"/>
                </a:solidFill>
                <a:latin typeface="+mn-lt"/>
              </a:defRPr>
            </a:lvl5pPr>
            <a:lvl6pPr>
              <a:defRPr>
                <a:solidFill>
                  <a:srgbClr val="333333"/>
                </a:solidFill>
                <a:latin typeface="+mn-lt"/>
              </a:defRPr>
            </a:lvl6pPr>
            <a:lvl7pPr>
              <a:defRPr>
                <a:solidFill>
                  <a:srgbClr val="333333"/>
                </a:solidFill>
                <a:latin typeface="+mn-lt"/>
              </a:defRPr>
            </a:lvl7pPr>
            <a:lvl8pPr>
              <a:defRPr>
                <a:solidFill>
                  <a:srgbClr val="333333"/>
                </a:solidFill>
                <a:latin typeface="+mn-lt"/>
              </a:defRPr>
            </a:lvl8pPr>
            <a:lvl9pPr>
              <a:defRPr>
                <a:solidFill>
                  <a:srgbClr val="333333"/>
                </a:solidFill>
                <a:latin typeface="+mn-lt"/>
              </a:defRPr>
            </a:lvl9pPr>
          </a:lstStyle>
          <a:p>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r>
              <a:rPr lang="en-US"/>
              <a:t>University Medical Center New Orleans Milestone Ceremony</a:t>
            </a:r>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fld id="{63DCA5C9-2E11-4C67-86EB-AE1DE127DC64}" type="slidenum">
              <a:rPr lang="en-US" smtClean="0"/>
              <a:pPr/>
              <a:t>‹#›</a:t>
            </a:fld>
            <a:endParaRPr lang="en-US" dirty="0"/>
          </a:p>
        </p:txBody>
      </p:sp>
      <p:sp>
        <p:nvSpPr>
          <p:cNvPr id="9" name="Content Placeholder 8">
            <a:extLst>
              <a:ext uri="{FF2B5EF4-FFF2-40B4-BE49-F238E27FC236}">
                <a16:creationId xmlns:a16="http://schemas.microsoft.com/office/drawing/2014/main" id="{766D17BA-B313-4C5A-AFC9-CB21C07EF6DA}"/>
              </a:ext>
            </a:extLst>
          </p:cNvPr>
          <p:cNvSpPr>
            <a:spLocks noGrp="1"/>
          </p:cNvSpPr>
          <p:nvPr>
            <p:ph sz="quarter" idx="15"/>
          </p:nvPr>
        </p:nvSpPr>
        <p:spPr>
          <a:xfrm>
            <a:off x="8156575" y="1600200"/>
            <a:ext cx="3663950"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Picture Placeholder 6"/>
          <p:cNvSpPr>
            <a:spLocks noGrp="1"/>
          </p:cNvSpPr>
          <p:nvPr>
            <p:ph type="pic" sz="quarter" idx="16"/>
          </p:nvPr>
        </p:nvSpPr>
        <p:spPr>
          <a:xfrm>
            <a:off x="-1" y="1600200"/>
            <a:ext cx="7927975" cy="4762500"/>
          </a:xfrm>
          <a:solidFill>
            <a:schemeClr val="tx1">
              <a:lumMod val="50000"/>
              <a:lumOff val="50000"/>
            </a:schemeClr>
          </a:solidFill>
        </p:spPr>
        <p:txBody>
          <a:bodyPr tIns="731520" anchor="ctr" anchorCtr="0"/>
          <a:lstStyle>
            <a:lvl1pPr algn="ctr">
              <a:defRPr sz="2000" b="0">
                <a:solidFill>
                  <a:schemeClr val="bg2"/>
                </a:solidFill>
              </a:defRPr>
            </a:lvl1pPr>
          </a:lstStyle>
          <a:p>
            <a:r>
              <a:rPr lang="en-US"/>
              <a:t>Drag picture to placeholder or click icon to add</a:t>
            </a:r>
            <a:endParaRPr lang="en-US" dirty="0"/>
          </a:p>
        </p:txBody>
      </p:sp>
      <p:pic>
        <p:nvPicPr>
          <p:cNvPr id="11" name="Picture 10">
            <a:extLst>
              <a:ext uri="{FF2B5EF4-FFF2-40B4-BE49-F238E27FC236}">
                <a16:creationId xmlns:a16="http://schemas.microsoft.com/office/drawing/2014/main" id="{0FE778A2-D7CD-48D9-AF3B-73683BFEFC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6" y="6377143"/>
            <a:ext cx="3893564" cy="450375"/>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3col chart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rgbClr val="007377"/>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accent2"/>
                </a:solidFill>
                <a:latin typeface="+mn-lt"/>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r>
              <a:rPr lang="en-US">
                <a:solidFill>
                  <a:srgbClr val="333333"/>
                </a:solidFill>
              </a:rPr>
              <a:t>05.16.2019</a:t>
            </a:r>
            <a:endParaRPr lang="en-US" dirty="0">
              <a:solidFill>
                <a:srgbClr val="333333"/>
              </a:solidFill>
            </a:endParaRPr>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fld id="{63DCA5C9-2E11-4C67-86EB-AE1DE127DC64}" type="slidenum">
              <a:rPr lang="en-US" smtClean="0"/>
              <a:pPr/>
              <a:t>‹#›</a:t>
            </a:fld>
            <a:endParaRPr lang="en-US" dirty="0"/>
          </a:p>
        </p:txBody>
      </p:sp>
      <p:sp>
        <p:nvSpPr>
          <p:cNvPr id="9" name="Content Placeholder 8">
            <a:extLst>
              <a:ext uri="{FF2B5EF4-FFF2-40B4-BE49-F238E27FC236}">
                <a16:creationId xmlns:a16="http://schemas.microsoft.com/office/drawing/2014/main" id="{8B40B5C3-5CB8-4950-B39C-76B89D9BB0B3}"/>
              </a:ext>
            </a:extLst>
          </p:cNvPr>
          <p:cNvSpPr>
            <a:spLocks noGrp="1"/>
          </p:cNvSpPr>
          <p:nvPr>
            <p:ph sz="quarter" idx="13"/>
          </p:nvPr>
        </p:nvSpPr>
        <p:spPr>
          <a:xfrm>
            <a:off x="368299" y="1600200"/>
            <a:ext cx="3655485"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8">
            <a:extLst>
              <a:ext uri="{FF2B5EF4-FFF2-40B4-BE49-F238E27FC236}">
                <a16:creationId xmlns:a16="http://schemas.microsoft.com/office/drawing/2014/main" id="{8B40B5C3-5CB8-4950-B39C-76B89D9BB0B3}"/>
              </a:ext>
            </a:extLst>
          </p:cNvPr>
          <p:cNvSpPr>
            <a:spLocks noGrp="1"/>
          </p:cNvSpPr>
          <p:nvPr>
            <p:ph sz="quarter" idx="14"/>
          </p:nvPr>
        </p:nvSpPr>
        <p:spPr>
          <a:xfrm>
            <a:off x="4260850" y="1600200"/>
            <a:ext cx="3667125"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8">
            <a:extLst>
              <a:ext uri="{FF2B5EF4-FFF2-40B4-BE49-F238E27FC236}">
                <a16:creationId xmlns:a16="http://schemas.microsoft.com/office/drawing/2014/main" id="{8B40B5C3-5CB8-4950-B39C-76B89D9BB0B3}"/>
              </a:ext>
            </a:extLst>
          </p:cNvPr>
          <p:cNvSpPr>
            <a:spLocks noGrp="1"/>
          </p:cNvSpPr>
          <p:nvPr>
            <p:ph sz="quarter" idx="15"/>
          </p:nvPr>
        </p:nvSpPr>
        <p:spPr>
          <a:xfrm>
            <a:off x="8168217" y="1600200"/>
            <a:ext cx="3652308" cy="4762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6C602601-C0CF-4B12-8C90-9ACDF07563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6" y="6377143"/>
            <a:ext cx="3893564" cy="450375"/>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3col imag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rgbClr val="007377"/>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accent2"/>
                </a:solidFill>
                <a:latin typeface="+mn-lt"/>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vl6pPr>
              <a:defRPr>
                <a:solidFill>
                  <a:schemeClr val="accent2"/>
                </a:solidFill>
              </a:defRPr>
            </a:lvl6pPr>
            <a:lvl7pPr>
              <a:defRPr>
                <a:solidFill>
                  <a:schemeClr val="accent2"/>
                </a:solidFill>
              </a:defRPr>
            </a:lvl7pPr>
            <a:lvl8pPr>
              <a:defRPr>
                <a:solidFill>
                  <a:schemeClr val="accent2"/>
                </a:solidFill>
              </a:defRPr>
            </a:lvl8pPr>
            <a:lvl9pPr>
              <a:defRPr>
                <a:solidFill>
                  <a:schemeClr val="accent2"/>
                </a:solidFill>
              </a:defRPr>
            </a:lvl9pPr>
          </a:lstStyle>
          <a:p>
            <a:r>
              <a:rPr lang="en-US">
                <a:solidFill>
                  <a:srgbClr val="333333"/>
                </a:solidFill>
              </a:rPr>
              <a:t>05.16.2019</a:t>
            </a:r>
            <a:endParaRPr lang="en-US" dirty="0">
              <a:solidFill>
                <a:srgbClr val="333333"/>
              </a:solidFill>
            </a:endParaRPr>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fld id="{63DCA5C9-2E11-4C67-86EB-AE1DE127DC64}" type="slidenum">
              <a:rPr lang="en-US" smtClean="0"/>
              <a:pPr/>
              <a:t>‹#›</a:t>
            </a:fld>
            <a:endParaRPr lang="en-US" dirty="0"/>
          </a:p>
        </p:txBody>
      </p:sp>
      <p:sp>
        <p:nvSpPr>
          <p:cNvPr id="7" name="Picture Placeholder 6"/>
          <p:cNvSpPr>
            <a:spLocks noGrp="1"/>
          </p:cNvSpPr>
          <p:nvPr>
            <p:ph type="pic" sz="quarter" idx="13"/>
          </p:nvPr>
        </p:nvSpPr>
        <p:spPr>
          <a:xfrm>
            <a:off x="0" y="1600200"/>
            <a:ext cx="12192000" cy="4762500"/>
          </a:xfrm>
          <a:solidFill>
            <a:schemeClr val="tx1">
              <a:lumMod val="50000"/>
              <a:lumOff val="50000"/>
            </a:schemeClr>
          </a:solidFill>
        </p:spPr>
        <p:txBody>
          <a:bodyPr tIns="731520" anchor="ctr" anchorCtr="0"/>
          <a:lstStyle>
            <a:lvl1pPr algn="ctr">
              <a:defRPr>
                <a:solidFill>
                  <a:schemeClr val="bg1"/>
                </a:solidFill>
              </a:defRPr>
            </a:lvl1pPr>
          </a:lstStyle>
          <a:p>
            <a:r>
              <a:rPr lang="en-US"/>
              <a:t>Drag picture to placeholder or click icon to add</a:t>
            </a:r>
            <a:endParaRPr lang="en-US" dirty="0"/>
          </a:p>
        </p:txBody>
      </p:sp>
      <p:pic>
        <p:nvPicPr>
          <p:cNvPr id="8" name="Picture 7">
            <a:extLst>
              <a:ext uri="{FF2B5EF4-FFF2-40B4-BE49-F238E27FC236}">
                <a16:creationId xmlns:a16="http://schemas.microsoft.com/office/drawing/2014/main" id="{E263C329-3883-4828-B4E7-629344601EF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6" y="6377143"/>
            <a:ext cx="3893564" cy="450375"/>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header">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a:solidFill>
                  <a:srgbClr val="007377"/>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rgbClr val="333333"/>
                </a:solidFill>
                <a:latin typeface="+mn-lt"/>
              </a:defRPr>
            </a:lvl1pPr>
            <a:lvl2pPr>
              <a:defRPr>
                <a:solidFill>
                  <a:srgbClr val="333333"/>
                </a:solidFill>
              </a:defRPr>
            </a:lvl2pPr>
            <a:lvl3pPr>
              <a:defRPr>
                <a:solidFill>
                  <a:srgbClr val="333333"/>
                </a:solidFill>
                <a:latin typeface="+mn-lt"/>
              </a:defRPr>
            </a:lvl3pPr>
            <a:lvl4pPr>
              <a:defRPr>
                <a:solidFill>
                  <a:srgbClr val="333333"/>
                </a:solidFill>
                <a:latin typeface="+mn-lt"/>
              </a:defRPr>
            </a:lvl4pPr>
            <a:lvl5pPr>
              <a:defRPr>
                <a:solidFill>
                  <a:srgbClr val="333333"/>
                </a:solidFill>
                <a:latin typeface="+mn-lt"/>
              </a:defRPr>
            </a:lvl5pPr>
            <a:lvl6pPr>
              <a:defRPr>
                <a:solidFill>
                  <a:srgbClr val="333333"/>
                </a:solidFill>
                <a:latin typeface="+mn-lt"/>
              </a:defRPr>
            </a:lvl6pPr>
            <a:lvl7pPr>
              <a:defRPr>
                <a:solidFill>
                  <a:srgbClr val="333333"/>
                </a:solidFill>
                <a:latin typeface="+mn-lt"/>
              </a:defRPr>
            </a:lvl7pPr>
            <a:lvl8pPr>
              <a:defRPr>
                <a:solidFill>
                  <a:srgbClr val="333333"/>
                </a:solidFill>
                <a:latin typeface="+mn-lt"/>
              </a:defRPr>
            </a:lvl8pPr>
            <a:lvl9pPr>
              <a:defRPr>
                <a:solidFill>
                  <a:srgbClr val="333333"/>
                </a:solidFill>
                <a:latin typeface="+mn-lt"/>
              </a:defRPr>
            </a:lvl9pPr>
          </a:lstStyle>
          <a:p>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fld id="{63DCA5C9-2E11-4C67-86EB-AE1DE127DC64}" type="slidenum">
              <a:rPr lang="en-US" smtClean="0"/>
              <a:pPr/>
              <a:t>‹#›</a:t>
            </a:fld>
            <a:endParaRPr lang="en-US" dirty="0"/>
          </a:p>
        </p:txBody>
      </p:sp>
      <p:pic>
        <p:nvPicPr>
          <p:cNvPr id="8" name="Picture 7">
            <a:extLst>
              <a:ext uri="{FF2B5EF4-FFF2-40B4-BE49-F238E27FC236}">
                <a16:creationId xmlns:a16="http://schemas.microsoft.com/office/drawing/2014/main" id="{9D69FB0A-C821-4FC7-8DF3-D84B696E1B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6" y="6377143"/>
            <a:ext cx="3893564" cy="450375"/>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blank">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rgbClr val="333333"/>
                </a:solidFill>
                <a:latin typeface="+mn-lt"/>
              </a:defRPr>
            </a:lvl1pPr>
            <a:lvl2pPr>
              <a:defRPr>
                <a:solidFill>
                  <a:srgbClr val="333333"/>
                </a:solidFill>
              </a:defRPr>
            </a:lvl2pPr>
            <a:lvl3pPr>
              <a:defRPr>
                <a:solidFill>
                  <a:srgbClr val="333333"/>
                </a:solidFill>
                <a:latin typeface="+mn-lt"/>
              </a:defRPr>
            </a:lvl3pPr>
            <a:lvl4pPr>
              <a:defRPr>
                <a:solidFill>
                  <a:srgbClr val="333333"/>
                </a:solidFill>
                <a:latin typeface="+mn-lt"/>
              </a:defRPr>
            </a:lvl4pPr>
            <a:lvl5pPr>
              <a:defRPr>
                <a:solidFill>
                  <a:srgbClr val="333333"/>
                </a:solidFill>
                <a:latin typeface="+mn-lt"/>
              </a:defRPr>
            </a:lvl5pPr>
            <a:lvl6pPr>
              <a:defRPr>
                <a:solidFill>
                  <a:srgbClr val="333333"/>
                </a:solidFill>
                <a:latin typeface="+mn-lt"/>
              </a:defRPr>
            </a:lvl6pPr>
            <a:lvl7pPr>
              <a:defRPr>
                <a:solidFill>
                  <a:srgbClr val="333333"/>
                </a:solidFill>
                <a:latin typeface="+mn-lt"/>
              </a:defRPr>
            </a:lvl7pPr>
            <a:lvl8pPr>
              <a:defRPr>
                <a:solidFill>
                  <a:srgbClr val="333333"/>
                </a:solidFill>
                <a:latin typeface="+mn-lt"/>
              </a:defRPr>
            </a:lvl8pPr>
            <a:lvl9pPr>
              <a:defRPr>
                <a:solidFill>
                  <a:srgbClr val="333333"/>
                </a:solidFill>
                <a:latin typeface="+mn-lt"/>
              </a:defRPr>
            </a:lvl9pPr>
          </a:lstStyle>
          <a:p>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p>
            <a:pPr indent="-2743200"/>
            <a:r>
              <a:rPr lang="en-US"/>
              <a:t>University Medical Center New Orleans Milestone Ceremony</a:t>
            </a:r>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9pPr>
              <a:defRPr>
                <a:latin typeface="+mn-lt"/>
              </a:defRPr>
            </a:lvl9pPr>
          </a:lstStyle>
          <a:p>
            <a:fld id="{63DCA5C9-2E11-4C67-86EB-AE1DE127DC64}" type="slidenum">
              <a:rPr lang="en-US" smtClean="0"/>
              <a:pPr/>
              <a:t>‹#›</a:t>
            </a:fld>
            <a:endParaRPr lang="en-US" dirty="0"/>
          </a:p>
        </p:txBody>
      </p:sp>
      <p:pic>
        <p:nvPicPr>
          <p:cNvPr id="7" name="Picture 6">
            <a:extLst>
              <a:ext uri="{FF2B5EF4-FFF2-40B4-BE49-F238E27FC236}">
                <a16:creationId xmlns:a16="http://schemas.microsoft.com/office/drawing/2014/main" id="{4BCA470A-7A8C-4F1D-B314-EA944922132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6" y="6377143"/>
            <a:ext cx="3893564" cy="450375"/>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video">
    <p:bg>
      <p:bgPr>
        <a:solidFill>
          <a:schemeClr val="bg1"/>
        </a:solidFill>
        <a:effectLst/>
      </p:bgPr>
    </p:bg>
    <p:spTree>
      <p:nvGrpSpPr>
        <p:cNvPr id="1" name=""/>
        <p:cNvGrpSpPr/>
        <p:nvPr/>
      </p:nvGrpSpPr>
      <p:grpSpPr>
        <a:xfrm>
          <a:off x="0" y="0"/>
          <a:ext cx="0" cy="0"/>
          <a:chOff x="0" y="0"/>
          <a:chExt cx="0" cy="0"/>
        </a:xfrm>
      </p:grpSpPr>
      <p:sp>
        <p:nvSpPr>
          <p:cNvPr id="3" name="Media Placeholder 2"/>
          <p:cNvSpPr>
            <a:spLocks noGrp="1"/>
          </p:cNvSpPr>
          <p:nvPr>
            <p:ph type="media" sz="quarter" idx="10"/>
          </p:nvPr>
        </p:nvSpPr>
        <p:spPr>
          <a:xfrm>
            <a:off x="0" y="0"/>
            <a:ext cx="12192000" cy="6858000"/>
          </a:xfrm>
          <a:solidFill>
            <a:schemeClr val="tx1"/>
          </a:solidFill>
        </p:spPr>
        <p:txBody>
          <a:bodyPr tIns="731520" anchor="ctr" anchorCtr="0"/>
          <a:lstStyle>
            <a:lvl1pPr algn="ctr">
              <a:defRPr sz="2000" b="0">
                <a:solidFill>
                  <a:schemeClr val="bg2"/>
                </a:solidFill>
              </a:defRPr>
            </a:lvl1pPr>
          </a:lstStyle>
          <a:p>
            <a:r>
              <a:rPr lang="en-US"/>
              <a:t>Click icon to add media</a:t>
            </a:r>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1" y="349250"/>
            <a:ext cx="10156824" cy="1022350"/>
          </a:xfrm>
        </p:spPr>
        <p:txBody>
          <a:bodyPr tIns="0" bIns="228600" anchor="b" anchorCtr="0"/>
          <a:lstStyle>
            <a:lvl1pPr>
              <a:defRPr sz="3200" b="1" i="0">
                <a:solidFill>
                  <a:schemeClr val="bg1"/>
                </a:solidFill>
                <a:latin typeface="Georgia" charset="0"/>
                <a:ea typeface="Georgia" charset="0"/>
                <a:cs typeface="Georgia" charset="0"/>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rgbClr val="722282"/>
                </a:solidFill>
                <a:latin typeface="+mn-lt"/>
              </a:defRPr>
            </a:lvl9pPr>
          </a:lstStyle>
          <a:p>
            <a:r>
              <a:rPr lang="en-US">
                <a:solidFill>
                  <a:srgbClr val="333333"/>
                </a:solidFill>
              </a:rPr>
              <a:t>05.16.2019</a:t>
            </a:r>
            <a:endParaRPr lang="en-US" dirty="0">
              <a:solidFill>
                <a:srgbClr val="333333"/>
              </a:solidFill>
            </a:endParaRPr>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marL="0" indent="0">
              <a:tabLst/>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vl6pPr>
              <a:defRPr>
                <a:solidFill>
                  <a:srgbClr val="333333"/>
                </a:solidFill>
              </a:defRPr>
            </a:lvl6pPr>
            <a:lvl7pPr>
              <a:defRPr>
                <a:solidFill>
                  <a:srgbClr val="333333"/>
                </a:solidFill>
              </a:defRPr>
            </a:lvl7pPr>
            <a:lvl8pPr>
              <a:defRPr>
                <a:solidFill>
                  <a:srgbClr val="333333"/>
                </a:solidFill>
              </a:defRPr>
            </a:lvl8pPr>
            <a:lvl9pPr>
              <a:defRPr>
                <a:solidFill>
                  <a:srgbClr val="333333"/>
                </a:solidFill>
                <a:latin typeface="+mn-lt"/>
              </a:defRPr>
            </a:lvl9pPr>
          </a:lstStyle>
          <a:p>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vl6pPr>
              <a:defRPr>
                <a:solidFill>
                  <a:srgbClr val="333333"/>
                </a:solidFill>
              </a:defRPr>
            </a:lvl6pPr>
            <a:lvl7pPr>
              <a:defRPr>
                <a:solidFill>
                  <a:srgbClr val="333333"/>
                </a:solidFill>
              </a:defRPr>
            </a:lvl7pPr>
            <a:lvl8pPr>
              <a:defRPr>
                <a:solidFill>
                  <a:srgbClr val="333333"/>
                </a:solidFill>
              </a:defRPr>
            </a:lvl8pPr>
            <a:lvl9pPr>
              <a:defRPr>
                <a:solidFill>
                  <a:srgbClr val="333333"/>
                </a:solidFill>
              </a:defRPr>
            </a:lvl9pPr>
          </a:lstStyle>
          <a:p>
            <a:fld id="{63DCA5C9-2E11-4C67-86EB-AE1DE127DC64}" type="slidenum">
              <a:rPr lang="en-US" smtClean="0"/>
              <a:pPr/>
              <a:t>‹#›</a:t>
            </a:fld>
            <a:endParaRPr lang="en-US" dirty="0"/>
          </a:p>
        </p:txBody>
      </p:sp>
      <p:sp>
        <p:nvSpPr>
          <p:cNvPr id="10" name="Text Placeholder 9"/>
          <p:cNvSpPr>
            <a:spLocks noGrp="1"/>
          </p:cNvSpPr>
          <p:nvPr>
            <p:ph type="body" sz="quarter" idx="13"/>
          </p:nvPr>
        </p:nvSpPr>
        <p:spPr>
          <a:xfrm>
            <a:off x="368300" y="1600200"/>
            <a:ext cx="10156825" cy="4762500"/>
          </a:xfrm>
        </p:spPr>
        <p:txBody>
          <a:bodyPr tIns="1005840"/>
          <a:lstStyle>
            <a:lvl1pPr marL="457200" indent="-457200">
              <a:spcAft>
                <a:spcPts val="1200"/>
              </a:spcAft>
              <a:buFont typeface="+mj-lt"/>
              <a:buAutoNum type="arabicPeriod"/>
              <a:defRPr/>
            </a:lvl1pPr>
            <a:lvl2pPr marL="458788" indent="-455613">
              <a:spcAft>
                <a:spcPts val="1200"/>
              </a:spcAft>
              <a:buFont typeface="+mj-lt"/>
              <a:buAutoNum type="arabicPeriod"/>
              <a:tabLst/>
              <a:defRPr sz="2000"/>
            </a:lvl2pPr>
            <a:lvl3pPr marL="458788" indent="-455613">
              <a:spcAft>
                <a:spcPts val="1200"/>
              </a:spcAft>
              <a:buFont typeface="+mj-lt"/>
              <a:buAutoNum type="arabicPeriod"/>
              <a:tabLst/>
              <a:defRPr sz="2000"/>
            </a:lvl3pPr>
            <a:lvl4pPr marL="458788" indent="-455613">
              <a:spcAft>
                <a:spcPts val="1200"/>
              </a:spcAft>
              <a:buFont typeface="+mj-lt"/>
              <a:buAutoNum type="arabicPeriod"/>
              <a:tabLst/>
              <a:defRPr sz="2000"/>
            </a:lvl4pPr>
            <a:lvl5pPr marL="458788" indent="-455613">
              <a:spcAft>
                <a:spcPts val="1200"/>
              </a:spcAft>
              <a:buFont typeface="+mj-lt"/>
              <a:buAutoNum type="arabicPeriod"/>
              <a:tabLst/>
              <a:defRPr sz="2000"/>
            </a:lvl5pPr>
            <a:lvl6pPr marL="458788" indent="-455613">
              <a:spcAft>
                <a:spcPts val="1200"/>
              </a:spcAft>
              <a:buFont typeface="+mj-lt"/>
              <a:buAutoNum type="arabicPeriod"/>
              <a:tabLst/>
              <a:defRPr sz="2000"/>
            </a:lvl6pPr>
            <a:lvl7pPr marL="458788" indent="-455613">
              <a:spcAft>
                <a:spcPts val="1200"/>
              </a:spcAft>
              <a:buFont typeface="+mj-lt"/>
              <a:buAutoNum type="arabicPeriod"/>
              <a:tabLst/>
              <a:defRPr sz="2000"/>
            </a:lvl7pPr>
            <a:lvl8pPr marL="458788" indent="-455613">
              <a:spcAft>
                <a:spcPts val="1200"/>
              </a:spcAft>
              <a:buFont typeface="+mj-lt"/>
              <a:buAutoNum type="arabicPeriod"/>
              <a:tabLst/>
              <a:defRPr sz="2000"/>
            </a:lvl8pPr>
            <a:lvl9pPr marL="458788" indent="-455613">
              <a:spcAft>
                <a:spcPts val="1200"/>
              </a:spcAft>
              <a:buFont typeface="+mj-lt"/>
              <a:buAutoNum type="arabicPeriod"/>
              <a:tabLst/>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a:extLst>
              <a:ext uri="{FF2B5EF4-FFF2-40B4-BE49-F238E27FC236}">
                <a16:creationId xmlns:a16="http://schemas.microsoft.com/office/drawing/2014/main" id="{F3F3730E-CFAF-4AD1-9A96-49C96BF86B8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6006" y="6377143"/>
            <a:ext cx="3893564" cy="450375"/>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full image">
    <p:bg>
      <p:bgPr>
        <a:solidFill>
          <a:schemeClr val="bg1"/>
        </a:solidFill>
        <a:effectLst/>
      </p:bgPr>
    </p:bg>
    <p:spTree>
      <p:nvGrpSpPr>
        <p:cNvPr id="1" name=""/>
        <p:cNvGrpSpPr/>
        <p:nvPr/>
      </p:nvGrpSpPr>
      <p:grpSpPr>
        <a:xfrm>
          <a:off x="0" y="0"/>
          <a:ext cx="0" cy="0"/>
          <a:chOff x="0" y="0"/>
          <a:chExt cx="0" cy="0"/>
        </a:xfrm>
      </p:grpSpPr>
      <p:sp>
        <p:nvSpPr>
          <p:cNvPr id="8" name="Picture Placeholder 6"/>
          <p:cNvSpPr>
            <a:spLocks noGrp="1"/>
          </p:cNvSpPr>
          <p:nvPr>
            <p:ph type="pic" sz="quarter" idx="13"/>
          </p:nvPr>
        </p:nvSpPr>
        <p:spPr>
          <a:xfrm>
            <a:off x="1" y="0"/>
            <a:ext cx="12191999" cy="6362700"/>
          </a:xfrm>
          <a:solidFill>
            <a:schemeClr val="tx1">
              <a:lumMod val="50000"/>
              <a:lumOff val="50000"/>
            </a:schemeClr>
          </a:solidFill>
        </p:spPr>
        <p:txBody>
          <a:bodyPr tIns="731520" anchor="ctr" anchorCtr="0"/>
          <a:lstStyle>
            <a:lvl1pPr algn="ctr">
              <a:defRPr>
                <a:solidFill>
                  <a:schemeClr val="bg1"/>
                </a:solidFill>
              </a:defRPr>
            </a:lvl1pPr>
          </a:lstStyle>
          <a:p>
            <a:r>
              <a:rPr lang="en-US"/>
              <a:t>Drag picture to placeholder or click icon to add</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rgbClr val="333333"/>
                </a:solidFill>
                <a:latin typeface="+mn-lt"/>
              </a:defRPr>
            </a:lvl1pPr>
            <a:lvl2pPr>
              <a:defRPr>
                <a:solidFill>
                  <a:srgbClr val="333333"/>
                </a:solidFill>
              </a:defRPr>
            </a:lvl2pPr>
            <a:lvl3pPr>
              <a:defRPr>
                <a:solidFill>
                  <a:srgbClr val="333333"/>
                </a:solidFill>
                <a:latin typeface="+mn-lt"/>
              </a:defRPr>
            </a:lvl3pPr>
            <a:lvl4pPr>
              <a:defRPr>
                <a:solidFill>
                  <a:srgbClr val="333333"/>
                </a:solidFill>
                <a:latin typeface="+mn-lt"/>
              </a:defRPr>
            </a:lvl4pPr>
            <a:lvl5pPr>
              <a:defRPr>
                <a:solidFill>
                  <a:srgbClr val="333333"/>
                </a:solidFill>
                <a:latin typeface="+mn-lt"/>
              </a:defRPr>
            </a:lvl5pPr>
            <a:lvl6pPr>
              <a:defRPr>
                <a:solidFill>
                  <a:srgbClr val="333333"/>
                </a:solidFill>
                <a:latin typeface="+mn-lt"/>
              </a:defRPr>
            </a:lvl6pPr>
            <a:lvl7pPr>
              <a:defRPr>
                <a:solidFill>
                  <a:srgbClr val="333333"/>
                </a:solidFill>
                <a:latin typeface="+mn-lt"/>
              </a:defRPr>
            </a:lvl7pPr>
            <a:lvl8pPr>
              <a:defRPr>
                <a:solidFill>
                  <a:srgbClr val="333333"/>
                </a:solidFill>
                <a:latin typeface="+mn-lt"/>
              </a:defRPr>
            </a:lvl8pPr>
            <a:lvl9pPr>
              <a:defRPr>
                <a:solidFill>
                  <a:srgbClr val="333333"/>
                </a:solidFill>
                <a:latin typeface="+mn-lt"/>
              </a:defRPr>
            </a:lvl9pPr>
          </a:lstStyle>
          <a:p>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vl6pPr>
              <a:defRPr>
                <a:solidFill>
                  <a:srgbClr val="333333"/>
                </a:solidFill>
              </a:defRPr>
            </a:lvl6pPr>
            <a:lvl7pPr>
              <a:defRPr>
                <a:solidFill>
                  <a:srgbClr val="333333"/>
                </a:solidFill>
              </a:defRPr>
            </a:lvl7pPr>
            <a:lvl8pPr>
              <a:defRPr>
                <a:solidFill>
                  <a:srgbClr val="333333"/>
                </a:solidFill>
              </a:defRPr>
            </a:lvl8pPr>
            <a:lvl9pPr>
              <a:defRPr>
                <a:solidFill>
                  <a:srgbClr val="333333"/>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vl6pPr>
              <a:defRPr>
                <a:solidFill>
                  <a:srgbClr val="333333"/>
                </a:solidFill>
              </a:defRPr>
            </a:lvl6pPr>
            <a:lvl7pPr>
              <a:defRPr>
                <a:solidFill>
                  <a:srgbClr val="333333"/>
                </a:solidFill>
              </a:defRPr>
            </a:lvl7pPr>
            <a:lvl8pPr>
              <a:defRPr>
                <a:solidFill>
                  <a:srgbClr val="333333"/>
                </a:solidFill>
              </a:defRPr>
            </a:lvl8pPr>
            <a:lvl9pPr>
              <a:defRPr>
                <a:solidFill>
                  <a:srgbClr val="333333"/>
                </a:solidFill>
              </a:defRPr>
            </a:lvl9pPr>
          </a:lstStyle>
          <a:p>
            <a:fld id="{63DCA5C9-2E11-4C67-86EB-AE1DE127DC64}" type="slidenum">
              <a:rPr lang="en-US" smtClean="0"/>
              <a:pPr/>
              <a:t>‹#›</a:t>
            </a:fld>
            <a:endParaRPr lang="en-US" dirty="0"/>
          </a:p>
        </p:txBody>
      </p:sp>
      <p:sp>
        <p:nvSpPr>
          <p:cNvPr id="7" name="Text Placeholder 6"/>
          <p:cNvSpPr>
            <a:spLocks noGrp="1"/>
          </p:cNvSpPr>
          <p:nvPr>
            <p:ph type="body" sz="quarter" idx="14" hasCustomPrompt="1"/>
          </p:nvPr>
        </p:nvSpPr>
        <p:spPr>
          <a:xfrm>
            <a:off x="368301" y="349250"/>
            <a:ext cx="10156824" cy="2274680"/>
          </a:xfrm>
        </p:spPr>
        <p:txBody>
          <a:bodyPr tIns="365760"/>
          <a:lstStyle>
            <a:lvl1pPr>
              <a:lnSpc>
                <a:spcPct val="90000"/>
              </a:lnSpc>
              <a:spcAft>
                <a:spcPts val="0"/>
              </a:spcAft>
              <a:defRPr sz="2800" b="1" i="0">
                <a:solidFill>
                  <a:schemeClr val="bg1"/>
                </a:solidFill>
                <a:latin typeface="Georgia" charset="0"/>
                <a:ea typeface="Georgia" charset="0"/>
                <a:cs typeface="Georgia" charset="0"/>
              </a:defRPr>
            </a:lvl1pPr>
            <a:lvl2pPr marL="0" indent="0">
              <a:lnSpc>
                <a:spcPct val="90000"/>
              </a:lnSpc>
              <a:spcAft>
                <a:spcPts val="0"/>
              </a:spcAft>
              <a:buFontTx/>
              <a:buNone/>
              <a:tabLst/>
              <a:defRPr sz="2800" b="1" i="0">
                <a:solidFill>
                  <a:srgbClr val="007377"/>
                </a:solidFill>
                <a:latin typeface="Georgia" charset="0"/>
                <a:ea typeface="Georgia" charset="0"/>
                <a:cs typeface="Georgia" charset="0"/>
              </a:defRPr>
            </a:lvl2pPr>
            <a:lvl3pPr marL="0" indent="0">
              <a:lnSpc>
                <a:spcPct val="90000"/>
              </a:lnSpc>
              <a:spcAft>
                <a:spcPts val="0"/>
              </a:spcAft>
              <a:buFontTx/>
              <a:buNone/>
              <a:tabLst/>
              <a:defRPr sz="2800" b="1" i="0">
                <a:solidFill>
                  <a:srgbClr val="05C3DE"/>
                </a:solidFill>
                <a:latin typeface="Georgia" charset="0"/>
                <a:ea typeface="Georgia" charset="0"/>
                <a:cs typeface="Georgia" charset="0"/>
              </a:defRPr>
            </a:lvl3pPr>
            <a:lvl4pPr marL="0" indent="0">
              <a:lnSpc>
                <a:spcPct val="90000"/>
              </a:lnSpc>
              <a:spcAft>
                <a:spcPts val="0"/>
              </a:spcAft>
              <a:buFontTx/>
              <a:buNone/>
              <a:tabLst/>
              <a:defRPr sz="2800" b="1" i="0">
                <a:solidFill>
                  <a:srgbClr val="97D700"/>
                </a:solidFill>
                <a:latin typeface="Georgia" charset="0"/>
                <a:ea typeface="Georgia" charset="0"/>
                <a:cs typeface="Georgia" charset="0"/>
              </a:defRPr>
            </a:lvl4pPr>
            <a:lvl5pPr marL="0" indent="0">
              <a:lnSpc>
                <a:spcPct val="90000"/>
              </a:lnSpc>
              <a:spcAft>
                <a:spcPts val="0"/>
              </a:spcAft>
              <a:buFontTx/>
              <a:buNone/>
              <a:tabLst/>
              <a:defRPr sz="2800" b="1" i="0">
                <a:solidFill>
                  <a:srgbClr val="73308A"/>
                </a:solidFill>
                <a:latin typeface="Georgia" charset="0"/>
                <a:ea typeface="Georgia" charset="0"/>
                <a:cs typeface="Georgia" charset="0"/>
              </a:defRPr>
            </a:lvl5pPr>
            <a:lvl6pPr marL="0" indent="0">
              <a:lnSpc>
                <a:spcPct val="90000"/>
              </a:lnSpc>
              <a:spcAft>
                <a:spcPts val="0"/>
              </a:spcAft>
              <a:buFontTx/>
              <a:buNone/>
              <a:tabLst/>
              <a:defRPr sz="2800" b="1" i="0">
                <a:solidFill>
                  <a:srgbClr val="FF4438"/>
                </a:solidFill>
                <a:latin typeface="Georgia" charset="0"/>
                <a:ea typeface="Georgia" charset="0"/>
                <a:cs typeface="Georgia" charset="0"/>
              </a:defRPr>
            </a:lvl6pPr>
            <a:lvl7pPr marL="0" indent="0">
              <a:lnSpc>
                <a:spcPct val="90000"/>
              </a:lnSpc>
              <a:spcAft>
                <a:spcPts val="0"/>
              </a:spcAft>
              <a:buFontTx/>
              <a:buNone/>
              <a:tabLst/>
              <a:defRPr sz="2800" b="1" i="0">
                <a:solidFill>
                  <a:srgbClr val="FF8200"/>
                </a:solidFill>
                <a:latin typeface="Georgia" charset="0"/>
                <a:ea typeface="Georgia" charset="0"/>
                <a:cs typeface="Georgia" charset="0"/>
              </a:defRPr>
            </a:lvl7pPr>
            <a:lvl8pPr marL="0" indent="0">
              <a:lnSpc>
                <a:spcPct val="90000"/>
              </a:lnSpc>
              <a:spcAft>
                <a:spcPts val="0"/>
              </a:spcAft>
              <a:buFontTx/>
              <a:buNone/>
              <a:tabLst/>
              <a:defRPr sz="2800" b="1" i="0">
                <a:solidFill>
                  <a:srgbClr val="FDD757"/>
                </a:solidFill>
                <a:latin typeface="Georgia" charset="0"/>
                <a:ea typeface="Georgia" charset="0"/>
                <a:cs typeface="Georgia" charset="0"/>
              </a:defRPr>
            </a:lvl8pPr>
            <a:lvl9pPr marL="0" indent="0">
              <a:lnSpc>
                <a:spcPct val="90000"/>
              </a:lnSpc>
              <a:spcAft>
                <a:spcPts val="0"/>
              </a:spcAft>
              <a:buFontTx/>
              <a:buNone/>
              <a:tabLst/>
              <a:defRPr sz="2800" b="1" i="0">
                <a:solidFill>
                  <a:srgbClr val="00A82D"/>
                </a:solidFill>
                <a:latin typeface="Georgia" charset="0"/>
                <a:ea typeface="Georgia" charset="0"/>
                <a:cs typeface="Georgia" charset="0"/>
              </a:defRPr>
            </a:lvl9pPr>
          </a:lstStyle>
          <a:p>
            <a:pPr lvl="0"/>
            <a:r>
              <a:rPr lang="en-US" dirty="0"/>
              <a:t>Click to edit Master text styles test </a:t>
            </a:r>
            <a:r>
              <a:rPr lang="en-US" dirty="0" err="1"/>
              <a:t>sdkluc</a:t>
            </a:r>
            <a:r>
              <a:rPr lang="en-US" dirty="0"/>
              <a:t> </a:t>
            </a:r>
            <a:r>
              <a:rPr lang="en-US" dirty="0" err="1"/>
              <a:t>sdkuc</a:t>
            </a:r>
            <a:r>
              <a:rPr lang="en-US" dirty="0"/>
              <a:t> </a:t>
            </a:r>
            <a:r>
              <a:rPr lang="en-US" dirty="0" err="1"/>
              <a:t>sdkuch</a:t>
            </a:r>
            <a:r>
              <a:rPr lang="en-US" dirty="0"/>
              <a:t> </a:t>
            </a:r>
            <a:r>
              <a:rPr lang="en-US" dirty="0" err="1"/>
              <a:t>asdmuch</a:t>
            </a:r>
            <a:r>
              <a:rPr lang="en-US" dirty="0"/>
              <a:t> </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7236A18D-089F-41AB-BED7-7A42AD3D4C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176006" y="6377143"/>
            <a:ext cx="3893564" cy="450375"/>
          </a:xfrm>
          <a:prstGeom prst="rect">
            <a:avLst/>
          </a:prstGeom>
        </p:spPr>
      </p:pic>
    </p:spTree>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2962275" y="349251"/>
            <a:ext cx="4965699" cy="6013449"/>
          </a:xfrm>
        </p:spPr>
        <p:txBody>
          <a:bodyPr tIns="0" bIns="2560320" anchor="b" anchorCtr="0"/>
          <a:lstStyle>
            <a:lvl1pPr algn="l">
              <a:defRPr sz="1600" b="0">
                <a:solidFill>
                  <a:schemeClr val="bg1"/>
                </a:solidFill>
                <a:latin typeface="+mn-lt"/>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96384D30-D712-4416-9C24-BC1546DB172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81479" y="5416905"/>
            <a:ext cx="2042221" cy="1351363"/>
          </a:xfrm>
          <a:prstGeom prst="rect">
            <a:avLst/>
          </a:prstGeom>
        </p:spPr>
      </p:pic>
    </p:spTree>
  </p:cSld>
  <p:clrMapOvr>
    <a:masterClrMapping/>
  </p:clrMapOvr>
  <p:extLst>
    <p:ext uri="{DCECCB84-F9BA-43D5-87BE-67443E8EF086}">
      <p15:sldGuideLst xmlns:p15="http://schemas.microsoft.com/office/powerpoint/2012/main">
        <p15:guide id="1" orient="horz" pos="4098"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Bullet Point Slide">
    <p:spTree>
      <p:nvGrpSpPr>
        <p:cNvPr id="1" name=""/>
        <p:cNvGrpSpPr/>
        <p:nvPr/>
      </p:nvGrpSpPr>
      <p:grpSpPr>
        <a:xfrm>
          <a:off x="0" y="0"/>
          <a:ext cx="0" cy="0"/>
          <a:chOff x="0" y="0"/>
          <a:chExt cx="0" cy="0"/>
        </a:xfrm>
      </p:grpSpPr>
      <p:sp>
        <p:nvSpPr>
          <p:cNvPr id="7" name="Text Placeholder 2"/>
          <p:cNvSpPr>
            <a:spLocks noGrp="1"/>
          </p:cNvSpPr>
          <p:nvPr>
            <p:ph idx="1"/>
          </p:nvPr>
        </p:nvSpPr>
        <p:spPr>
          <a:xfrm>
            <a:off x="2235200" y="1600201"/>
            <a:ext cx="9347200" cy="4525963"/>
          </a:xfrm>
          <a:prstGeom prst="rect">
            <a:avLst/>
          </a:prstGeom>
        </p:spPr>
        <p:txBody>
          <a:bodyPr vert="horz" lIns="91440" tIns="45720" rIns="91440" bIns="45720" rtlCol="0">
            <a:normAutofit/>
          </a:bodyPr>
          <a:lstStyle>
            <a:lvl1pPr marL="457189" indent="-457189">
              <a:buClr>
                <a:srgbClr val="0276BD"/>
              </a:buClr>
              <a:buFont typeface="Wingdings" panose="05000000000000000000" pitchFamily="2" charset="2"/>
              <a:buChar char="§"/>
              <a:defRPr/>
            </a:lvl1pPr>
            <a:lvl2pPr marL="990575" indent="-380990">
              <a:buClr>
                <a:srgbClr val="0276BD"/>
              </a:buClr>
              <a:buFont typeface="Wingdings" panose="05000000000000000000" pitchFamily="2" charset="2"/>
              <a:buChar char="§"/>
              <a:defRPr/>
            </a:lvl2pPr>
            <a:lvl3pPr marL="1523962" indent="-304792">
              <a:buClr>
                <a:srgbClr val="0276BD"/>
              </a:buClr>
              <a:buFont typeface="Wingdings" panose="05000000000000000000" pitchFamily="2" charset="2"/>
              <a:buChar char="§"/>
              <a:defRPr/>
            </a:lvl3pPr>
            <a:lvl4pPr marL="2133547" indent="-304792">
              <a:buClr>
                <a:srgbClr val="0276BD"/>
              </a:buClr>
              <a:buFont typeface="Wingdings" panose="05000000000000000000" pitchFamily="2" charset="2"/>
              <a:buChar char="§"/>
              <a:defRPr/>
            </a:lvl4pPr>
            <a:lvl5pPr marL="2743131" indent="-304792">
              <a:buClr>
                <a:srgbClr val="0276BD"/>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2235200" y="1498600"/>
            <a:ext cx="9347200" cy="0"/>
          </a:xfrm>
          <a:prstGeom prst="line">
            <a:avLst/>
          </a:prstGeom>
          <a:ln w="19050">
            <a:solidFill>
              <a:srgbClr val="01B2E5"/>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2235200" y="274637"/>
            <a:ext cx="9448800" cy="1143000"/>
          </a:xfrm>
        </p:spPr>
        <p:txBody>
          <a:bodyPr/>
          <a:lstStyle>
            <a:lvl1pPr>
              <a:defRPr baseline="0"/>
            </a:lvl1pPr>
          </a:lstStyle>
          <a:p>
            <a:r>
              <a:rPr lang="en-US" dirty="0"/>
              <a:t>Slide Title </a:t>
            </a:r>
          </a:p>
        </p:txBody>
      </p:sp>
      <p:sp>
        <p:nvSpPr>
          <p:cNvPr id="18" name="Slide Number Placeholder 13"/>
          <p:cNvSpPr>
            <a:spLocks noGrp="1"/>
          </p:cNvSpPr>
          <p:nvPr>
            <p:ph type="sldNum" sz="quarter" idx="4"/>
          </p:nvPr>
        </p:nvSpPr>
        <p:spPr>
          <a:xfrm>
            <a:off x="5384800" y="6375405"/>
            <a:ext cx="2844800" cy="264583"/>
          </a:xfrm>
          <a:prstGeom prst="rect">
            <a:avLst/>
          </a:prstGeom>
        </p:spPr>
        <p:txBody>
          <a:bodyPr vert="horz" lIns="91440" tIns="45720" rIns="91440" bIns="45720" rtlCol="0" anchor="ctr"/>
          <a:lstStyle>
            <a:lvl1pPr algn="r">
              <a:defRPr sz="1200">
                <a:solidFill>
                  <a:srgbClr val="01B2E5"/>
                </a:solidFill>
                <a:latin typeface="Arial" panose="020B0604020202020204" pitchFamily="34" charset="0"/>
                <a:cs typeface="Arial" panose="020B0604020202020204" pitchFamily="34" charset="0"/>
              </a:defRPr>
            </a:lvl1pPr>
          </a:lstStyle>
          <a:p>
            <a:fld id="{E6CAFEF2-EA65-4A14-855D-C231E0914358}" type="slidenum">
              <a:rPr lang="en-US" smtClean="0"/>
              <a:pPr/>
              <a:t>‹#›</a:t>
            </a:fld>
            <a:endParaRPr lang="en-US"/>
          </a:p>
        </p:txBody>
      </p:sp>
      <p:grpSp>
        <p:nvGrpSpPr>
          <p:cNvPr id="2" name="Group 1"/>
          <p:cNvGrpSpPr/>
          <p:nvPr userDrawn="1"/>
        </p:nvGrpSpPr>
        <p:grpSpPr>
          <a:xfrm>
            <a:off x="-2" y="-25400"/>
            <a:ext cx="1981202" cy="6883400"/>
            <a:chOff x="-1" y="-19050"/>
            <a:chExt cx="1114426" cy="516255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050"/>
              <a:ext cx="1114425" cy="3886200"/>
            </a:xfrm>
            <a:prstGeom prst="rect">
              <a:avLst/>
            </a:prstGeom>
          </p:spPr>
        </p:pic>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43835"/>
            <a:stretch/>
          </p:blipFill>
          <p:spPr>
            <a:xfrm>
              <a:off x="-1" y="2800350"/>
              <a:ext cx="1114425" cy="2343150"/>
            </a:xfrm>
            <a:prstGeom prst="rect">
              <a:avLst/>
            </a:prstGeom>
          </p:spPr>
        </p:pic>
      </p:grpSp>
    </p:spTree>
    <p:extLst>
      <p:ext uri="{BB962C8B-B14F-4D97-AF65-F5344CB8AC3E}">
        <p14:creationId xmlns:p14="http://schemas.microsoft.com/office/powerpoint/2010/main" val="14417450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758432" y="3022602"/>
            <a:ext cx="5230368" cy="1470025"/>
          </a:xfrm>
        </p:spPr>
        <p:txBody>
          <a:bodyPr>
            <a:normAutofit/>
          </a:bodyPr>
          <a:lstStyle>
            <a:lvl1pPr algn="l">
              <a:defRPr sz="3200" b="1" baseline="0"/>
            </a:lvl1pPr>
          </a:lstStyle>
          <a:p>
            <a:r>
              <a:rPr lang="en-US" dirty="0"/>
              <a:t>Presentation Title</a:t>
            </a:r>
          </a:p>
        </p:txBody>
      </p:sp>
      <p:sp>
        <p:nvSpPr>
          <p:cNvPr id="3" name="Subtitle 2"/>
          <p:cNvSpPr>
            <a:spLocks noGrp="1"/>
          </p:cNvSpPr>
          <p:nvPr>
            <p:ph type="subTitle" idx="1" hasCustomPrompt="1"/>
          </p:nvPr>
        </p:nvSpPr>
        <p:spPr>
          <a:xfrm>
            <a:off x="6795008" y="4546600"/>
            <a:ext cx="5092192" cy="990600"/>
          </a:xfrm>
        </p:spPr>
        <p:txBody>
          <a:bodyPr/>
          <a:lstStyle>
            <a:lvl1pPr marL="0" indent="0" algn="l">
              <a:buNone/>
              <a:defRPr sz="2400" baseline="0">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Presentation subtitle</a:t>
            </a:r>
          </a:p>
        </p:txBody>
      </p:sp>
      <p:pic>
        <p:nvPicPr>
          <p:cNvPr id="1029" name="Picture 5" descr="\\SERVER01\Folder Redirection\mpetikas\Desktop\POWERPOINT01.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1326" t="10489" r="40348" b="896"/>
          <a:stretch/>
        </p:blipFill>
        <p:spPr bwMode="auto">
          <a:xfrm>
            <a:off x="0" y="0"/>
            <a:ext cx="3291733" cy="68580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userDrawn="1"/>
        </p:nvCxnSpPr>
        <p:spPr>
          <a:xfrm>
            <a:off x="6807203" y="4546600"/>
            <a:ext cx="4216400" cy="0"/>
          </a:xfrm>
          <a:prstGeom prst="line">
            <a:avLst/>
          </a:prstGeom>
          <a:ln w="19050">
            <a:solidFill>
              <a:srgbClr val="01B2E5"/>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8229600" y="6375400"/>
            <a:ext cx="34544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31" name="Picture 7" descr="\\SERVER01\Folder Redirection\mpetikas\Desktop\POWERPOINT04.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335918" y="5908859"/>
            <a:ext cx="1320800" cy="5928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637867" y="696375"/>
            <a:ext cx="3617209" cy="2225491"/>
          </a:xfrm>
          <a:prstGeom prst="rect">
            <a:avLst/>
          </a:prstGeom>
        </p:spPr>
      </p:pic>
    </p:spTree>
    <p:extLst>
      <p:ext uri="{BB962C8B-B14F-4D97-AF65-F5344CB8AC3E}">
        <p14:creationId xmlns:p14="http://schemas.microsoft.com/office/powerpoint/2010/main" val="1288570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cxnSp>
        <p:nvCxnSpPr>
          <p:cNvPr id="9" name="Straight Connector 8"/>
          <p:cNvCxnSpPr/>
          <p:nvPr userDrawn="1"/>
        </p:nvCxnSpPr>
        <p:spPr>
          <a:xfrm>
            <a:off x="2235200" y="1498600"/>
            <a:ext cx="9347200" cy="0"/>
          </a:xfrm>
          <a:prstGeom prst="line">
            <a:avLst/>
          </a:prstGeom>
          <a:ln w="19050">
            <a:solidFill>
              <a:srgbClr val="01B2E5"/>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hasCustomPrompt="1"/>
          </p:nvPr>
        </p:nvSpPr>
        <p:spPr>
          <a:xfrm>
            <a:off x="2235200" y="274637"/>
            <a:ext cx="9448800" cy="1143000"/>
          </a:xfrm>
        </p:spPr>
        <p:txBody>
          <a:bodyPr/>
          <a:lstStyle>
            <a:lvl1pPr>
              <a:defRPr/>
            </a:lvl1pPr>
          </a:lstStyle>
          <a:p>
            <a:r>
              <a:rPr lang="en-US" dirty="0"/>
              <a:t>Slide Title</a:t>
            </a:r>
          </a:p>
        </p:txBody>
      </p:sp>
      <p:sp>
        <p:nvSpPr>
          <p:cNvPr id="13" name="Slide Number Placeholder 13"/>
          <p:cNvSpPr>
            <a:spLocks noGrp="1"/>
          </p:cNvSpPr>
          <p:nvPr>
            <p:ph type="sldNum" sz="quarter" idx="4"/>
          </p:nvPr>
        </p:nvSpPr>
        <p:spPr>
          <a:xfrm>
            <a:off x="5384800" y="6375405"/>
            <a:ext cx="2844800" cy="264583"/>
          </a:xfrm>
          <a:prstGeom prst="rect">
            <a:avLst/>
          </a:prstGeom>
        </p:spPr>
        <p:txBody>
          <a:bodyPr vert="horz" lIns="91440" tIns="45720" rIns="91440" bIns="45720" rtlCol="0" anchor="ctr"/>
          <a:lstStyle>
            <a:lvl1pPr algn="r">
              <a:defRPr sz="1200">
                <a:solidFill>
                  <a:srgbClr val="01B2E5"/>
                </a:solidFill>
                <a:latin typeface="Arial" panose="020B0604020202020204" pitchFamily="34" charset="0"/>
                <a:cs typeface="Arial" panose="020B0604020202020204" pitchFamily="34" charset="0"/>
              </a:defRPr>
            </a:lvl1pPr>
          </a:lstStyle>
          <a:p>
            <a:fld id="{E6CAFEF2-EA65-4A14-855D-C231E0914358}" type="slidenum">
              <a:rPr lang="en-US" smtClean="0"/>
              <a:pPr/>
              <a:t>‹#›</a:t>
            </a:fld>
            <a:endParaRPr lang="en-US"/>
          </a:p>
        </p:txBody>
      </p:sp>
      <p:grpSp>
        <p:nvGrpSpPr>
          <p:cNvPr id="6" name="Group 5"/>
          <p:cNvGrpSpPr/>
          <p:nvPr userDrawn="1"/>
        </p:nvGrpSpPr>
        <p:grpSpPr>
          <a:xfrm>
            <a:off x="-2" y="-25400"/>
            <a:ext cx="1981202" cy="6883400"/>
            <a:chOff x="-1" y="-19050"/>
            <a:chExt cx="1114426" cy="516255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050"/>
              <a:ext cx="1114425" cy="3886200"/>
            </a:xfrm>
            <a:prstGeom prst="rect">
              <a:avLst/>
            </a:prstGeom>
          </p:spPr>
        </p:pic>
        <p:pic>
          <p:nvPicPr>
            <p:cNvPr id="8" name="Picture 7"/>
            <p:cNvPicPr>
              <a:picLocks noChangeAspect="1"/>
            </p:cNvPicPr>
            <p:nvPr userDrawn="1"/>
          </p:nvPicPr>
          <p:blipFill rotWithShape="1">
            <a:blip r:embed="rId2">
              <a:extLst>
                <a:ext uri="{28A0092B-C50C-407E-A947-70E740481C1C}">
                  <a14:useLocalDpi xmlns:a14="http://schemas.microsoft.com/office/drawing/2010/main" val="0"/>
                </a:ext>
              </a:extLst>
            </a:blip>
            <a:srcRect t="43835"/>
            <a:stretch/>
          </p:blipFill>
          <p:spPr>
            <a:xfrm>
              <a:off x="-1" y="2800350"/>
              <a:ext cx="1114425" cy="2343150"/>
            </a:xfrm>
            <a:prstGeom prst="rect">
              <a:avLst/>
            </a:prstGeom>
          </p:spPr>
        </p:pic>
      </p:grpSp>
    </p:spTree>
    <p:extLst>
      <p:ext uri="{BB962C8B-B14F-4D97-AF65-F5344CB8AC3E}">
        <p14:creationId xmlns:p14="http://schemas.microsoft.com/office/powerpoint/2010/main" val="2141253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Column Content">
    <p:spTree>
      <p:nvGrpSpPr>
        <p:cNvPr id="1" name=""/>
        <p:cNvGrpSpPr/>
        <p:nvPr/>
      </p:nvGrpSpPr>
      <p:grpSpPr>
        <a:xfrm>
          <a:off x="0" y="0"/>
          <a:ext cx="0" cy="0"/>
          <a:chOff x="0" y="0"/>
          <a:chExt cx="0" cy="0"/>
        </a:xfrm>
      </p:grpSpPr>
      <p:cxnSp>
        <p:nvCxnSpPr>
          <p:cNvPr id="11" name="Straight Connector 10"/>
          <p:cNvCxnSpPr/>
          <p:nvPr userDrawn="1"/>
        </p:nvCxnSpPr>
        <p:spPr>
          <a:xfrm>
            <a:off x="2235200" y="1498600"/>
            <a:ext cx="9347200" cy="0"/>
          </a:xfrm>
          <a:prstGeom prst="line">
            <a:avLst/>
          </a:prstGeom>
          <a:ln w="19050">
            <a:solidFill>
              <a:srgbClr val="01B2E5"/>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2235200" y="274637"/>
            <a:ext cx="9448800" cy="1143000"/>
          </a:xfrm>
        </p:spPr>
        <p:txBody>
          <a:bodyPr/>
          <a:lstStyle>
            <a:lvl1pPr>
              <a:defRPr baseline="0"/>
            </a:lvl1pPr>
          </a:lstStyle>
          <a:p>
            <a:r>
              <a:rPr lang="en-US" dirty="0"/>
              <a:t>Slide Title</a:t>
            </a:r>
          </a:p>
        </p:txBody>
      </p:sp>
      <p:sp>
        <p:nvSpPr>
          <p:cNvPr id="3" name="Content Placeholder 2"/>
          <p:cNvSpPr>
            <a:spLocks noGrp="1"/>
          </p:cNvSpPr>
          <p:nvPr>
            <p:ph sz="half" idx="1"/>
          </p:nvPr>
        </p:nvSpPr>
        <p:spPr>
          <a:xfrm>
            <a:off x="2235200" y="1600201"/>
            <a:ext cx="4572000" cy="4525963"/>
          </a:xfrm>
        </p:spPr>
        <p:txBody>
          <a:bodyPr>
            <a:norm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7010400" y="1600201"/>
            <a:ext cx="4673600" cy="4525963"/>
          </a:xfrm>
        </p:spPr>
        <p:txBody>
          <a:bodyPr>
            <a:normAutofit/>
          </a:bodyPr>
          <a:lstStyle>
            <a:lvl1pPr>
              <a:defRPr sz="3200"/>
            </a:lvl1pPr>
            <a:lvl2pPr>
              <a:defRPr sz="2667"/>
            </a:lvl2pPr>
            <a:lvl3pPr>
              <a:defRPr sz="2400"/>
            </a:lvl3pPr>
            <a:lvl4pPr>
              <a:defRPr sz="2133"/>
            </a:lvl4pPr>
            <a:lvl5pPr>
              <a:defRPr sz="2133"/>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Slide Number Placeholder 13"/>
          <p:cNvSpPr>
            <a:spLocks noGrp="1"/>
          </p:cNvSpPr>
          <p:nvPr>
            <p:ph type="sldNum" sz="quarter" idx="4"/>
          </p:nvPr>
        </p:nvSpPr>
        <p:spPr>
          <a:xfrm>
            <a:off x="5384800" y="6375405"/>
            <a:ext cx="2844800" cy="264583"/>
          </a:xfrm>
          <a:prstGeom prst="rect">
            <a:avLst/>
          </a:prstGeom>
        </p:spPr>
        <p:txBody>
          <a:bodyPr vert="horz" lIns="91440" tIns="45720" rIns="91440" bIns="45720" rtlCol="0" anchor="ctr"/>
          <a:lstStyle>
            <a:lvl1pPr algn="r">
              <a:defRPr sz="1200">
                <a:solidFill>
                  <a:srgbClr val="01B2E5"/>
                </a:solidFill>
                <a:latin typeface="Arial" panose="020B0604020202020204" pitchFamily="34" charset="0"/>
                <a:cs typeface="Arial" panose="020B0604020202020204" pitchFamily="34" charset="0"/>
              </a:defRPr>
            </a:lvl1pPr>
          </a:lstStyle>
          <a:p>
            <a:fld id="{E6CAFEF2-EA65-4A14-855D-C231E0914358}" type="slidenum">
              <a:rPr lang="en-US" smtClean="0"/>
              <a:pPr/>
              <a:t>‹#›</a:t>
            </a:fld>
            <a:endParaRPr lang="en-US"/>
          </a:p>
        </p:txBody>
      </p:sp>
      <p:grpSp>
        <p:nvGrpSpPr>
          <p:cNvPr id="8" name="Group 7"/>
          <p:cNvGrpSpPr/>
          <p:nvPr userDrawn="1"/>
        </p:nvGrpSpPr>
        <p:grpSpPr>
          <a:xfrm>
            <a:off x="-2" y="-25400"/>
            <a:ext cx="1981202" cy="6883400"/>
            <a:chOff x="-1" y="-19050"/>
            <a:chExt cx="1114426" cy="516255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050"/>
              <a:ext cx="1114425" cy="3886200"/>
            </a:xfrm>
            <a:prstGeom prst="rect">
              <a:avLst/>
            </a:prstGeom>
          </p:spPr>
        </p:pic>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t="43835"/>
            <a:stretch/>
          </p:blipFill>
          <p:spPr>
            <a:xfrm>
              <a:off x="-1" y="2800350"/>
              <a:ext cx="1114425" cy="2343150"/>
            </a:xfrm>
            <a:prstGeom prst="rect">
              <a:avLst/>
            </a:prstGeom>
          </p:spPr>
        </p:pic>
      </p:grpSp>
    </p:spTree>
    <p:extLst>
      <p:ext uri="{BB962C8B-B14F-4D97-AF65-F5344CB8AC3E}">
        <p14:creationId xmlns:p14="http://schemas.microsoft.com/office/powerpoint/2010/main" val="2234204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Picture Slide">
    <p:spTree>
      <p:nvGrpSpPr>
        <p:cNvPr id="1" name=""/>
        <p:cNvGrpSpPr/>
        <p:nvPr/>
      </p:nvGrpSpPr>
      <p:grpSpPr>
        <a:xfrm>
          <a:off x="0" y="0"/>
          <a:ext cx="0" cy="0"/>
          <a:chOff x="0" y="0"/>
          <a:chExt cx="0" cy="0"/>
        </a:xfrm>
      </p:grpSpPr>
      <p:cxnSp>
        <p:nvCxnSpPr>
          <p:cNvPr id="9" name="Straight Connector 8"/>
          <p:cNvCxnSpPr/>
          <p:nvPr userDrawn="1"/>
        </p:nvCxnSpPr>
        <p:spPr>
          <a:xfrm>
            <a:off x="2235200" y="1498600"/>
            <a:ext cx="9347200" cy="0"/>
          </a:xfrm>
          <a:prstGeom prst="line">
            <a:avLst/>
          </a:prstGeom>
          <a:ln w="19050">
            <a:solidFill>
              <a:srgbClr val="01B2E5"/>
            </a:solidFill>
          </a:ln>
        </p:spPr>
        <p:style>
          <a:lnRef idx="1">
            <a:schemeClr val="accent1"/>
          </a:lnRef>
          <a:fillRef idx="0">
            <a:schemeClr val="accent1"/>
          </a:fillRef>
          <a:effectRef idx="0">
            <a:schemeClr val="accent1"/>
          </a:effectRef>
          <a:fontRef idx="minor">
            <a:schemeClr val="tx1"/>
          </a:fontRef>
        </p:style>
      </p:cxnSp>
      <p:sp>
        <p:nvSpPr>
          <p:cNvPr id="10" name="Title 1"/>
          <p:cNvSpPr>
            <a:spLocks noGrp="1"/>
          </p:cNvSpPr>
          <p:nvPr>
            <p:ph type="title" hasCustomPrompt="1"/>
          </p:nvPr>
        </p:nvSpPr>
        <p:spPr>
          <a:xfrm>
            <a:off x="2235200" y="274637"/>
            <a:ext cx="9448800" cy="1143000"/>
          </a:xfrm>
        </p:spPr>
        <p:txBody>
          <a:bodyPr/>
          <a:lstStyle>
            <a:lvl1pPr>
              <a:defRPr baseline="0"/>
            </a:lvl1pPr>
          </a:lstStyle>
          <a:p>
            <a:r>
              <a:rPr lang="en-US" dirty="0"/>
              <a:t>Picture Slide Title</a:t>
            </a:r>
          </a:p>
        </p:txBody>
      </p:sp>
      <p:sp>
        <p:nvSpPr>
          <p:cNvPr id="3" name="Picture Placeholder 2"/>
          <p:cNvSpPr>
            <a:spLocks noGrp="1"/>
          </p:cNvSpPr>
          <p:nvPr>
            <p:ph type="pic" sz="quarter" idx="10" hasCustomPrompt="1"/>
          </p:nvPr>
        </p:nvSpPr>
        <p:spPr>
          <a:xfrm>
            <a:off x="2235200" y="1600200"/>
            <a:ext cx="9448800" cy="4673600"/>
          </a:xfrm>
        </p:spPr>
        <p:txBody>
          <a:bodyPr/>
          <a:lstStyle>
            <a:lvl1pPr>
              <a:defRPr sz="2400"/>
            </a:lvl1pPr>
          </a:lstStyle>
          <a:p>
            <a:r>
              <a:rPr lang="en-US" dirty="0"/>
              <a:t>Insert picture</a:t>
            </a:r>
          </a:p>
        </p:txBody>
      </p:sp>
      <p:sp>
        <p:nvSpPr>
          <p:cNvPr id="13" name="Slide Number Placeholder 13"/>
          <p:cNvSpPr>
            <a:spLocks noGrp="1"/>
          </p:cNvSpPr>
          <p:nvPr>
            <p:ph type="sldNum" sz="quarter" idx="4"/>
          </p:nvPr>
        </p:nvSpPr>
        <p:spPr>
          <a:xfrm>
            <a:off x="5384800" y="6375405"/>
            <a:ext cx="2844800" cy="264583"/>
          </a:xfrm>
          <a:prstGeom prst="rect">
            <a:avLst/>
          </a:prstGeom>
        </p:spPr>
        <p:txBody>
          <a:bodyPr vert="horz" lIns="91440" tIns="45720" rIns="91440" bIns="45720" rtlCol="0" anchor="ctr"/>
          <a:lstStyle>
            <a:lvl1pPr algn="r">
              <a:defRPr sz="1200">
                <a:solidFill>
                  <a:srgbClr val="01B2E5"/>
                </a:solidFill>
                <a:latin typeface="Arial" panose="020B0604020202020204" pitchFamily="34" charset="0"/>
                <a:cs typeface="Arial" panose="020B0604020202020204" pitchFamily="34" charset="0"/>
              </a:defRPr>
            </a:lvl1pPr>
          </a:lstStyle>
          <a:p>
            <a:fld id="{E6CAFEF2-EA65-4A14-855D-C231E0914358}" type="slidenum">
              <a:rPr lang="en-US" smtClean="0"/>
              <a:pPr/>
              <a:t>‹#›</a:t>
            </a:fld>
            <a:endParaRPr lang="en-US"/>
          </a:p>
        </p:txBody>
      </p:sp>
      <p:grpSp>
        <p:nvGrpSpPr>
          <p:cNvPr id="7" name="Group 6"/>
          <p:cNvGrpSpPr/>
          <p:nvPr userDrawn="1"/>
        </p:nvGrpSpPr>
        <p:grpSpPr>
          <a:xfrm>
            <a:off x="-2" y="-25400"/>
            <a:ext cx="1981202" cy="6883400"/>
            <a:chOff x="-1" y="-19050"/>
            <a:chExt cx="1114426" cy="516255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050"/>
              <a:ext cx="1114425" cy="3886200"/>
            </a:xfrm>
            <a:prstGeom prst="rect">
              <a:avLst/>
            </a:prstGeom>
          </p:spPr>
        </p:pic>
        <p:pic>
          <p:nvPicPr>
            <p:cNvPr id="11" name="Picture 10"/>
            <p:cNvPicPr>
              <a:picLocks noChangeAspect="1"/>
            </p:cNvPicPr>
            <p:nvPr userDrawn="1"/>
          </p:nvPicPr>
          <p:blipFill rotWithShape="1">
            <a:blip r:embed="rId2">
              <a:extLst>
                <a:ext uri="{28A0092B-C50C-407E-A947-70E740481C1C}">
                  <a14:useLocalDpi xmlns:a14="http://schemas.microsoft.com/office/drawing/2010/main" val="0"/>
                </a:ext>
              </a:extLst>
            </a:blip>
            <a:srcRect t="43835"/>
            <a:stretch/>
          </p:blipFill>
          <p:spPr>
            <a:xfrm>
              <a:off x="-1" y="2800350"/>
              <a:ext cx="1114425" cy="2343150"/>
            </a:xfrm>
            <a:prstGeom prst="rect">
              <a:avLst/>
            </a:prstGeom>
          </p:spPr>
        </p:pic>
      </p:grpSp>
    </p:spTree>
    <p:extLst>
      <p:ext uri="{BB962C8B-B14F-4D97-AF65-F5344CB8AC3E}">
        <p14:creationId xmlns:p14="http://schemas.microsoft.com/office/powerpoint/2010/main" val="958798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A91F371-2A9A-4157-9B05-AD565D1FD52C}" type="datetimeFigureOut">
              <a:rPr lang="en-US" smtClean="0"/>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DD47E-DF10-480F-9EA4-171D04632138}" type="slidenum">
              <a:rPr lang="en-US" smtClean="0"/>
              <a:t>‹#›</a:t>
            </a:fld>
            <a:endParaRPr lang="en-US"/>
          </a:p>
        </p:txBody>
      </p:sp>
    </p:spTree>
    <p:extLst>
      <p:ext uri="{BB962C8B-B14F-4D97-AF65-F5344CB8AC3E}">
        <p14:creationId xmlns:p14="http://schemas.microsoft.com/office/powerpoint/2010/main" val="3628503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0" y="349250"/>
            <a:ext cx="7559675" cy="5022850"/>
          </a:xfrm>
        </p:spPr>
        <p:txBody>
          <a:bodyPr tIns="0" bIns="0" anchor="ctr" anchorCtr="0"/>
          <a:lstStyle>
            <a:lvl1pPr>
              <a:defRPr sz="3200" b="1">
                <a:solidFill>
                  <a:srgbClr val="007377"/>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8" name="Picture 7">
            <a:extLst>
              <a:ext uri="{FF2B5EF4-FFF2-40B4-BE49-F238E27FC236}">
                <a16:creationId xmlns:a16="http://schemas.microsoft.com/office/drawing/2014/main" id="{3F6998BC-3C7F-4B15-BF4C-DF84A0CD1E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extLst>
      <p:ext uri="{BB962C8B-B14F-4D97-AF65-F5344CB8AC3E}">
        <p14:creationId xmlns:p14="http://schemas.microsoft.com/office/powerpoint/2010/main" val="3890488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0" y="349251"/>
            <a:ext cx="7559675" cy="5022850"/>
          </a:xfrm>
        </p:spPr>
        <p:txBody>
          <a:bodyPr tIns="0" bIns="0" anchor="ctr" anchorCtr="0"/>
          <a:lstStyle>
            <a:lvl1pPr>
              <a:defRPr sz="3200" b="1">
                <a:solidFill>
                  <a:srgbClr val="05C3DE"/>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marL="7938" indent="1588">
              <a:tabLst/>
              <a:defRPr>
                <a:solidFill>
                  <a:schemeClr val="bg1"/>
                </a:solidFill>
              </a:defRPr>
            </a:lvl2pPr>
            <a:lvl3pPr marL="7938" indent="1588">
              <a:tabLst/>
              <a:defRPr>
                <a:solidFill>
                  <a:schemeClr val="bg1"/>
                </a:solidFill>
              </a:defRPr>
            </a:lvl3pPr>
            <a:lvl4pPr marL="7938" indent="1588">
              <a:tabLst/>
              <a:defRPr>
                <a:solidFill>
                  <a:schemeClr val="bg1"/>
                </a:solidFill>
              </a:defRPr>
            </a:lvl4pPr>
            <a:lvl5pPr marL="7938" indent="1588">
              <a:tabLst/>
              <a:defRPr>
                <a:solidFill>
                  <a:schemeClr val="bg1"/>
                </a:solidFill>
              </a:defRPr>
            </a:lvl5pPr>
            <a:lvl6pPr marL="7938" indent="1588">
              <a:tabLst/>
              <a:defRPr>
                <a:solidFill>
                  <a:schemeClr val="bg1"/>
                </a:solidFill>
              </a:defRPr>
            </a:lvl6pPr>
            <a:lvl7pPr marL="7938" indent="1588">
              <a:tabLst/>
              <a:defRPr>
                <a:solidFill>
                  <a:schemeClr val="bg1"/>
                </a:solidFill>
              </a:defRPr>
            </a:lvl7pPr>
            <a:lvl8pPr marL="7938" indent="1588">
              <a:tabLst/>
              <a:defRPr>
                <a:solidFill>
                  <a:schemeClr val="bg1"/>
                </a:solidFill>
              </a:defRPr>
            </a:lvl8pPr>
            <a:lvl9pPr marL="7938" indent="0">
              <a:tabLst/>
              <a:defRPr>
                <a:solidFill>
                  <a:schemeClr val="bg1"/>
                </a:solidFill>
                <a:latin typeface="+mn-lt"/>
              </a:defRPr>
            </a:lvl9pPr>
          </a:lstStyle>
          <a:p>
            <a:pPr marL="0" lvl="8"/>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lgn="l">
              <a:defRPr b="0">
                <a:solidFill>
                  <a:schemeClr val="bg1"/>
                </a:solidFill>
              </a:defRPr>
            </a:lvl1pPr>
            <a:lvl2pPr algn="l">
              <a:defRPr b="0">
                <a:solidFill>
                  <a:schemeClr val="bg1"/>
                </a:solidFill>
              </a:defRPr>
            </a:lvl2pPr>
            <a:lvl3pPr algn="l">
              <a:defRPr b="0">
                <a:solidFill>
                  <a:schemeClr val="bg1"/>
                </a:solidFill>
              </a:defRPr>
            </a:lvl3pPr>
            <a:lvl4pPr algn="l">
              <a:defRPr b="0">
                <a:solidFill>
                  <a:schemeClr val="bg1"/>
                </a:solidFill>
              </a:defRPr>
            </a:lvl4pPr>
            <a:lvl5pPr algn="l">
              <a:defRPr b="0">
                <a:solidFill>
                  <a:schemeClr val="bg1"/>
                </a:solidFill>
              </a:defRPr>
            </a:lvl5pPr>
            <a:lvl6pPr algn="l">
              <a:defRPr b="0">
                <a:solidFill>
                  <a:schemeClr val="bg1"/>
                </a:solidFill>
              </a:defRPr>
            </a:lvl6pPr>
            <a:lvl7pPr algn="l">
              <a:defRPr b="0">
                <a:solidFill>
                  <a:schemeClr val="bg1"/>
                </a:solidFill>
              </a:defRPr>
            </a:lvl7pPr>
            <a:lvl8pPr algn="l">
              <a:defRPr b="0">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ECED9A75-3624-4E72-A382-C51AE226F9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extLst>
      <p:ext uri="{BB962C8B-B14F-4D97-AF65-F5344CB8AC3E}">
        <p14:creationId xmlns:p14="http://schemas.microsoft.com/office/powerpoint/2010/main" val="2054015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1" y="349250"/>
            <a:ext cx="7559674" cy="5022850"/>
          </a:xfrm>
        </p:spPr>
        <p:txBody>
          <a:bodyPr tIns="0" bIns="0" anchor="ctr" anchorCtr="0"/>
          <a:lstStyle>
            <a:lvl1pPr>
              <a:defRPr sz="3200" b="1">
                <a:solidFill>
                  <a:srgbClr val="97D700"/>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marL="0" indent="0">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indent="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6B26C686-FEF9-4BEA-8464-08E65BB3A2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extLst>
      <p:ext uri="{BB962C8B-B14F-4D97-AF65-F5344CB8AC3E}">
        <p14:creationId xmlns:p14="http://schemas.microsoft.com/office/powerpoint/2010/main" val="1334903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1" y="349250"/>
            <a:ext cx="7559674" cy="5022850"/>
          </a:xfrm>
        </p:spPr>
        <p:txBody>
          <a:bodyPr tIns="0" bIns="0" anchor="ctr" anchorCtr="0"/>
          <a:lstStyle>
            <a:lvl1pPr>
              <a:defRPr sz="3200" b="1">
                <a:solidFill>
                  <a:srgbClr val="73308A"/>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7671E27D-C948-4C24-BF65-62D289DC966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368301" y="349250"/>
            <a:ext cx="7559674" cy="5022850"/>
          </a:xfrm>
        </p:spPr>
        <p:txBody>
          <a:bodyPr tIns="0" bIns="0" anchor="ctr" anchorCtr="0"/>
          <a:lstStyle>
            <a:lvl1pPr>
              <a:defRPr sz="3200" b="1">
                <a:solidFill>
                  <a:srgbClr val="FF4438"/>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latin typeface="+mn-lt"/>
              </a:defRPr>
            </a:lvl9pPr>
          </a:lstStyle>
          <a:p>
            <a:pPr lvl="8"/>
            <a:r>
              <a:rPr lang="en-US"/>
              <a:t>05.16.2019</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pic>
        <p:nvPicPr>
          <p:cNvPr id="9" name="Picture 8">
            <a:extLst>
              <a:ext uri="{FF2B5EF4-FFF2-40B4-BE49-F238E27FC236}">
                <a16:creationId xmlns:a16="http://schemas.microsoft.com/office/drawing/2014/main" id="{6FEE89CC-A740-49A0-962B-2F78C8CDD3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76004" y="6377143"/>
            <a:ext cx="3893568" cy="45037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8299" y="349250"/>
            <a:ext cx="11452226" cy="1022350"/>
          </a:xfrm>
          <a:prstGeom prst="rect">
            <a:avLst/>
          </a:prstGeom>
        </p:spPr>
        <p:txBody>
          <a:bodyPr vert="horz" lIns="0" tIns="0" rIns="0" bIns="22860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366713" y="1600200"/>
            <a:ext cx="11453812" cy="4762500"/>
          </a:xfrm>
          <a:prstGeom prst="rect">
            <a:avLst/>
          </a:prstGeom>
        </p:spPr>
        <p:txBody>
          <a:bodyPr vert="horz" lIns="0" tIns="0" rIns="0" bIns="0" rtlCol="0">
            <a:noAutofit/>
          </a:bodyPr>
          <a:lstStyle/>
          <a:p>
            <a:pPr lvl="0"/>
            <a:r>
              <a:rPr lang="en-US" dirty="0"/>
              <a:t>Edit Master text styles </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Date Placeholder 3"/>
          <p:cNvSpPr>
            <a:spLocks noGrp="1"/>
          </p:cNvSpPr>
          <p:nvPr>
            <p:ph type="dt" sz="half" idx="2"/>
          </p:nvPr>
        </p:nvSpPr>
        <p:spPr>
          <a:xfrm>
            <a:off x="792693" y="6525417"/>
            <a:ext cx="1944157" cy="208758"/>
          </a:xfrm>
          <a:prstGeom prst="rect">
            <a:avLst/>
          </a:prstGeom>
        </p:spPr>
        <p:txBody>
          <a:bodyPr vert="horz" lIns="0" tIns="0" rIns="0" bIns="0" rtlCol="0" anchor="b" anchorCtr="0"/>
          <a:lstStyle>
            <a:lvl1pPr algn="l">
              <a:defRPr sz="1000" b="0" i="0">
                <a:solidFill>
                  <a:srgbClr val="777777"/>
                </a:solidFill>
                <a:latin typeface="+mn-lt"/>
                <a:ea typeface="Corbel" charset="0"/>
                <a:cs typeface="Corbel" charset="0"/>
              </a:defRPr>
            </a:lvl1pPr>
            <a:lvl2pPr marL="0" algn="l">
              <a:defRPr sz="1000">
                <a:solidFill>
                  <a:srgbClr val="777777"/>
                </a:solidFill>
                <a:latin typeface="+mn-lt"/>
                <a:ea typeface="Corbel" charset="0"/>
                <a:cs typeface="Corbel" charset="0"/>
              </a:defRPr>
            </a:lvl2pPr>
            <a:lvl3pPr marL="0">
              <a:defRPr sz="1000">
                <a:solidFill>
                  <a:srgbClr val="777777"/>
                </a:solidFill>
                <a:latin typeface="+mn-lt"/>
                <a:ea typeface="Corbel" charset="0"/>
                <a:cs typeface="Corbel" charset="0"/>
              </a:defRPr>
            </a:lvl3pPr>
            <a:lvl4pPr marL="0">
              <a:defRPr sz="1000">
                <a:solidFill>
                  <a:srgbClr val="777777"/>
                </a:solidFill>
                <a:latin typeface="+mn-lt"/>
                <a:ea typeface="Corbel" charset="0"/>
                <a:cs typeface="Corbel" charset="0"/>
              </a:defRPr>
            </a:lvl4pPr>
            <a:lvl5pPr marL="0">
              <a:defRPr sz="1000">
                <a:solidFill>
                  <a:srgbClr val="777777"/>
                </a:solidFill>
                <a:latin typeface="+mn-lt"/>
                <a:ea typeface="Corbel" charset="0"/>
                <a:cs typeface="Corbel" charset="0"/>
              </a:defRPr>
            </a:lvl5pPr>
            <a:lvl6pPr marL="0">
              <a:defRPr sz="1000">
                <a:solidFill>
                  <a:srgbClr val="777777"/>
                </a:solidFill>
                <a:latin typeface="+mn-lt"/>
                <a:ea typeface="Corbel" charset="0"/>
                <a:cs typeface="Corbel" charset="0"/>
              </a:defRPr>
            </a:lvl6pPr>
            <a:lvl7pPr marL="0">
              <a:defRPr sz="1000">
                <a:solidFill>
                  <a:srgbClr val="777777"/>
                </a:solidFill>
                <a:latin typeface="+mn-lt"/>
                <a:ea typeface="Corbel" charset="0"/>
                <a:cs typeface="Corbel" charset="0"/>
              </a:defRPr>
            </a:lvl7pPr>
            <a:lvl8pPr marL="0">
              <a:defRPr sz="1000">
                <a:solidFill>
                  <a:srgbClr val="777777"/>
                </a:solidFill>
                <a:latin typeface="+mn-lt"/>
                <a:ea typeface="Corbel" charset="0"/>
                <a:cs typeface="Corbel" charset="0"/>
              </a:defRPr>
            </a:lvl8pPr>
            <a:lvl9pPr marL="0">
              <a:defRPr sz="1000">
                <a:solidFill>
                  <a:srgbClr val="777777"/>
                </a:solidFill>
                <a:latin typeface="+mn-lt"/>
                <a:ea typeface="Corbel" charset="0"/>
                <a:cs typeface="Corbel" charset="0"/>
              </a:defRPr>
            </a:lvl9pPr>
          </a:lstStyle>
          <a:p>
            <a:pPr lvl="8"/>
            <a:r>
              <a:rPr lang="en-US">
                <a:solidFill>
                  <a:srgbClr val="333333"/>
                </a:solidFill>
              </a:rPr>
              <a:t>05.16.2019</a:t>
            </a:r>
            <a:endParaRPr lang="en-US" dirty="0">
              <a:solidFill>
                <a:srgbClr val="333333"/>
              </a:solidFill>
            </a:endParaRPr>
          </a:p>
        </p:txBody>
      </p:sp>
      <p:sp>
        <p:nvSpPr>
          <p:cNvPr id="5" name="Footer Placeholder 4"/>
          <p:cNvSpPr>
            <a:spLocks noGrp="1"/>
          </p:cNvSpPr>
          <p:nvPr>
            <p:ph type="ftr" sz="quarter" idx="3"/>
          </p:nvPr>
        </p:nvSpPr>
        <p:spPr>
          <a:xfrm>
            <a:off x="2962275" y="6525417"/>
            <a:ext cx="4965700" cy="208758"/>
          </a:xfrm>
          <a:prstGeom prst="rect">
            <a:avLst/>
          </a:prstGeom>
        </p:spPr>
        <p:txBody>
          <a:bodyPr vert="horz" lIns="0" tIns="0" rIns="0" bIns="0" rtlCol="0" anchor="b" anchorCtr="0"/>
          <a:lstStyle>
            <a:lvl1pPr marL="0" indent="9525" algn="l">
              <a:tabLst/>
              <a:defRPr sz="1000" b="0" i="0">
                <a:solidFill>
                  <a:srgbClr val="333333"/>
                </a:solidFill>
                <a:latin typeface="+mn-lt"/>
                <a:ea typeface="Corbel" charset="0"/>
                <a:cs typeface="Corbel" charset="0"/>
              </a:defRPr>
            </a:lvl1pPr>
            <a:lvl2pPr marL="0" indent="9525" algn="l">
              <a:tabLst/>
              <a:defRPr sz="1000">
                <a:solidFill>
                  <a:srgbClr val="333333"/>
                </a:solidFill>
                <a:latin typeface="+mn-lt"/>
                <a:ea typeface="Corbel" charset="0"/>
                <a:cs typeface="Corbel" charset="0"/>
              </a:defRPr>
            </a:lvl2pPr>
            <a:lvl3pPr marL="0" indent="9525" algn="l">
              <a:tabLst/>
              <a:defRPr sz="1000">
                <a:solidFill>
                  <a:srgbClr val="333333"/>
                </a:solidFill>
                <a:latin typeface="+mn-lt"/>
                <a:ea typeface="Corbel" charset="0"/>
                <a:cs typeface="Corbel" charset="0"/>
              </a:defRPr>
            </a:lvl3pPr>
            <a:lvl4pPr marL="0" indent="9525" algn="l">
              <a:tabLst/>
              <a:defRPr sz="1000">
                <a:solidFill>
                  <a:srgbClr val="333333"/>
                </a:solidFill>
                <a:latin typeface="+mn-lt"/>
                <a:ea typeface="Corbel" charset="0"/>
                <a:cs typeface="Corbel" charset="0"/>
              </a:defRPr>
            </a:lvl4pPr>
            <a:lvl5pPr marL="0" indent="9525" algn="l">
              <a:tabLst/>
              <a:defRPr sz="1000">
                <a:solidFill>
                  <a:srgbClr val="333333"/>
                </a:solidFill>
                <a:latin typeface="+mn-lt"/>
                <a:ea typeface="Corbel" charset="0"/>
                <a:cs typeface="Corbel" charset="0"/>
              </a:defRPr>
            </a:lvl5pPr>
            <a:lvl6pPr marL="0" indent="9525" algn="l">
              <a:tabLst/>
              <a:defRPr sz="1000">
                <a:solidFill>
                  <a:srgbClr val="333333"/>
                </a:solidFill>
                <a:latin typeface="+mn-lt"/>
                <a:ea typeface="Corbel" charset="0"/>
                <a:cs typeface="Corbel" charset="0"/>
              </a:defRPr>
            </a:lvl6pPr>
            <a:lvl7pPr marL="0" indent="9525" algn="l">
              <a:tabLst/>
              <a:defRPr sz="1000">
                <a:solidFill>
                  <a:srgbClr val="333333"/>
                </a:solidFill>
                <a:latin typeface="+mn-lt"/>
                <a:ea typeface="Corbel" charset="0"/>
                <a:cs typeface="Corbel" charset="0"/>
              </a:defRPr>
            </a:lvl7pPr>
            <a:lvl8pPr marL="0" indent="9525" algn="l">
              <a:tabLst/>
              <a:defRPr sz="1000">
                <a:solidFill>
                  <a:srgbClr val="333333"/>
                </a:solidFill>
                <a:latin typeface="+mn-lt"/>
                <a:ea typeface="Corbel" charset="0"/>
                <a:cs typeface="Corbel" charset="0"/>
              </a:defRPr>
            </a:lvl8pPr>
            <a:lvl9pPr marL="0" indent="9525" algn="l">
              <a:tabLst/>
              <a:defRPr sz="1000">
                <a:solidFill>
                  <a:srgbClr val="333333"/>
                </a:solidFill>
                <a:latin typeface="+mn-lt"/>
                <a:ea typeface="Corbel" charset="0"/>
                <a:cs typeface="Corbel" charset="0"/>
              </a:defRPr>
            </a:lvl9pPr>
          </a:lstStyle>
          <a:p>
            <a:r>
              <a:rPr lang="en-US" dirty="0"/>
              <a:t>University Medical Center New Orleans Milestone Ceremony</a:t>
            </a:r>
          </a:p>
        </p:txBody>
      </p:sp>
      <p:sp>
        <p:nvSpPr>
          <p:cNvPr id="6" name="Slide Number Placeholder 5"/>
          <p:cNvSpPr>
            <a:spLocks noGrp="1"/>
          </p:cNvSpPr>
          <p:nvPr>
            <p:ph type="sldNum" sz="quarter" idx="4"/>
          </p:nvPr>
        </p:nvSpPr>
        <p:spPr>
          <a:xfrm>
            <a:off x="368300" y="6525417"/>
            <a:ext cx="424392" cy="208758"/>
          </a:xfrm>
          <a:prstGeom prst="rect">
            <a:avLst/>
          </a:prstGeom>
        </p:spPr>
        <p:txBody>
          <a:bodyPr vert="horz" lIns="0" tIns="0" rIns="0" bIns="0" rtlCol="0" anchor="b" anchorCtr="0"/>
          <a:lstStyle>
            <a:lvl1pPr algn="l">
              <a:defRPr sz="1000" b="0">
                <a:solidFill>
                  <a:srgbClr val="333333"/>
                </a:solidFill>
                <a:latin typeface="+mn-lt"/>
                <a:ea typeface="Corbel" charset="0"/>
                <a:cs typeface="Corbel" charset="0"/>
              </a:defRPr>
            </a:lvl1pPr>
            <a:lvl2pPr marL="0" algn="l">
              <a:defRPr sz="1000" b="0">
                <a:solidFill>
                  <a:srgbClr val="333333"/>
                </a:solidFill>
                <a:latin typeface="+mn-lt"/>
                <a:ea typeface="Corbel" charset="0"/>
                <a:cs typeface="Corbel" charset="0"/>
              </a:defRPr>
            </a:lvl2pPr>
            <a:lvl3pPr marL="0" algn="l">
              <a:defRPr sz="1000" b="0">
                <a:solidFill>
                  <a:srgbClr val="333333"/>
                </a:solidFill>
                <a:latin typeface="+mn-lt"/>
                <a:ea typeface="Corbel" charset="0"/>
                <a:cs typeface="Corbel" charset="0"/>
              </a:defRPr>
            </a:lvl3pPr>
            <a:lvl4pPr marL="0" algn="l">
              <a:defRPr sz="1000" b="0">
                <a:solidFill>
                  <a:srgbClr val="333333"/>
                </a:solidFill>
                <a:latin typeface="+mn-lt"/>
                <a:ea typeface="Corbel" charset="0"/>
                <a:cs typeface="Corbel" charset="0"/>
              </a:defRPr>
            </a:lvl4pPr>
            <a:lvl5pPr marL="0" algn="l">
              <a:defRPr sz="1000" b="0">
                <a:solidFill>
                  <a:srgbClr val="333333"/>
                </a:solidFill>
                <a:latin typeface="+mn-lt"/>
                <a:ea typeface="Corbel" charset="0"/>
                <a:cs typeface="Corbel" charset="0"/>
              </a:defRPr>
            </a:lvl5pPr>
            <a:lvl6pPr marL="0" algn="l">
              <a:defRPr sz="1000" b="0">
                <a:solidFill>
                  <a:srgbClr val="333333"/>
                </a:solidFill>
                <a:latin typeface="+mn-lt"/>
                <a:ea typeface="Corbel" charset="0"/>
                <a:cs typeface="Corbel" charset="0"/>
              </a:defRPr>
            </a:lvl6pPr>
            <a:lvl7pPr marL="0" algn="l">
              <a:defRPr sz="1000" b="0">
                <a:solidFill>
                  <a:srgbClr val="333333"/>
                </a:solidFill>
                <a:latin typeface="+mn-lt"/>
                <a:ea typeface="Corbel" charset="0"/>
                <a:cs typeface="Corbel" charset="0"/>
              </a:defRPr>
            </a:lvl7pPr>
            <a:lvl8pPr marL="0" algn="l">
              <a:defRPr sz="1000" b="0">
                <a:solidFill>
                  <a:srgbClr val="333333"/>
                </a:solidFill>
                <a:latin typeface="+mn-lt"/>
                <a:ea typeface="Corbel" charset="0"/>
                <a:cs typeface="Corbel" charset="0"/>
              </a:defRPr>
            </a:lvl8pPr>
            <a:lvl9pPr marL="0" algn="l">
              <a:defRPr sz="1000" b="0" i="0">
                <a:solidFill>
                  <a:srgbClr val="333333"/>
                </a:solidFill>
                <a:latin typeface="+mn-lt"/>
                <a:ea typeface="Corbel" charset="0"/>
                <a:cs typeface="Corbel" charset="0"/>
              </a:defRPr>
            </a:lvl9pPr>
          </a:lstStyle>
          <a:p>
            <a:pPr lvl="8"/>
            <a:fld id="{63DCA5C9-2E11-4C67-86EB-AE1DE127DC64}" type="slidenum">
              <a:rPr lang="en-US" smtClean="0"/>
              <a:pPr lvl="8"/>
              <a:t>‹#›</a:t>
            </a:fld>
            <a:endParaRPr lang="en-US" dirty="0"/>
          </a:p>
        </p:txBody>
      </p:sp>
    </p:spTree>
    <p:extLst>
      <p:ext uri="{BB962C8B-B14F-4D97-AF65-F5344CB8AC3E}">
        <p14:creationId xmlns:p14="http://schemas.microsoft.com/office/powerpoint/2010/main" val="172771477"/>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672" r:id="rId3"/>
    <p:sldLayoutId id="2147483712" r:id="rId4"/>
    <p:sldLayoutId id="2147483677" r:id="rId5"/>
    <p:sldLayoutId id="2147483675" r:id="rId6"/>
    <p:sldLayoutId id="2147483676" r:id="rId7"/>
    <p:sldLayoutId id="2147483693" r:id="rId8"/>
    <p:sldLayoutId id="2147483713" r:id="rId9"/>
    <p:sldLayoutId id="2147483714" r:id="rId10"/>
    <p:sldLayoutId id="2147483715" r:id="rId11"/>
    <p:sldLayoutId id="2147483694" r:id="rId12"/>
    <p:sldLayoutId id="2147483695" r:id="rId13"/>
    <p:sldLayoutId id="2147483716" r:id="rId14"/>
    <p:sldLayoutId id="2147483717" r:id="rId15"/>
    <p:sldLayoutId id="2147483718" r:id="rId16"/>
    <p:sldLayoutId id="2147483719" r:id="rId17"/>
    <p:sldLayoutId id="2147483720" r:id="rId18"/>
    <p:sldLayoutId id="2147483696" r:id="rId19"/>
    <p:sldLayoutId id="2147483721" r:id="rId20"/>
    <p:sldLayoutId id="2147483722" r:id="rId21"/>
    <p:sldLayoutId id="2147483723" r:id="rId22"/>
    <p:sldLayoutId id="2147483724" r:id="rId23"/>
    <p:sldLayoutId id="2147483725" r:id="rId24"/>
    <p:sldLayoutId id="2147483726" r:id="rId25"/>
    <p:sldLayoutId id="2147483670" r:id="rId26"/>
    <p:sldLayoutId id="2147483665" r:id="rId27"/>
    <p:sldLayoutId id="2147483667" r:id="rId28"/>
    <p:sldLayoutId id="2147483669" r:id="rId29"/>
    <p:sldLayoutId id="2147483668" r:id="rId30"/>
    <p:sldLayoutId id="2147483704" r:id="rId31"/>
    <p:sldLayoutId id="2147483727" r:id="rId32"/>
    <p:sldLayoutId id="2147483728" r:id="rId33"/>
    <p:sldLayoutId id="2147483729" r:id="rId34"/>
    <p:sldLayoutId id="2147483730" r:id="rId35"/>
    <p:sldLayoutId id="2147483731" r:id="rId36"/>
    <p:sldLayoutId id="2147483706" r:id="rId37"/>
    <p:sldLayoutId id="2147483709" r:id="rId38"/>
    <p:sldLayoutId id="2147483708" r:id="rId39"/>
    <p:sldLayoutId id="2147483698" r:id="rId40"/>
    <p:sldLayoutId id="2147483703" r:id="rId41"/>
    <p:sldLayoutId id="2147483733" r:id="rId42"/>
    <p:sldLayoutId id="2147483734" r:id="rId43"/>
    <p:sldLayoutId id="2147483735" r:id="rId44"/>
    <p:sldLayoutId id="2147483736" r:id="rId45"/>
    <p:sldLayoutId id="2147483737" r:id="rId46"/>
    <p:sldLayoutId id="2147483738" r:id="rId47"/>
  </p:sldLayoutIdLst>
  <p:hf hdr="0"/>
  <p:txStyles>
    <p:titleStyle>
      <a:lvl1pPr algn="l" defTabSz="914400" rtl="0" eaLnBrk="1" latinLnBrk="0" hangingPunct="1">
        <a:lnSpc>
          <a:spcPct val="90000"/>
        </a:lnSpc>
        <a:spcBef>
          <a:spcPct val="0"/>
        </a:spcBef>
        <a:buNone/>
        <a:defRPr sz="2800" b="1" i="0" kern="1200">
          <a:solidFill>
            <a:srgbClr val="007377"/>
          </a:solidFill>
          <a:latin typeface="Georgia" charset="0"/>
          <a:ea typeface="Georgia" charset="0"/>
          <a:cs typeface="Georgia" charset="0"/>
        </a:defRPr>
      </a:lvl1pPr>
    </p:titleStyle>
    <p:bodyStyle>
      <a:lvl1pPr marL="0" indent="0" algn="l" defTabSz="914400" rtl="0" eaLnBrk="1" latinLnBrk="0" hangingPunct="1">
        <a:lnSpc>
          <a:spcPts val="2100"/>
        </a:lnSpc>
        <a:spcBef>
          <a:spcPts val="0"/>
        </a:spcBef>
        <a:spcAft>
          <a:spcPts val="600"/>
        </a:spcAft>
        <a:buFont typeface="Arial" panose="020B0604020202020204" pitchFamily="34" charset="0"/>
        <a:buNone/>
        <a:defRPr sz="2000" b="0" i="0" kern="1200">
          <a:solidFill>
            <a:srgbClr val="333333"/>
          </a:solidFill>
          <a:latin typeface="+mn-lt"/>
          <a:ea typeface="Arial" charset="0"/>
          <a:cs typeface="Arial" charset="0"/>
        </a:defRPr>
      </a:lvl1pPr>
      <a:lvl2pPr marL="403225" indent="-168275" algn="l" defTabSz="914400" rtl="0" eaLnBrk="1" latinLnBrk="0" hangingPunct="1">
        <a:lnSpc>
          <a:spcPts val="2100"/>
        </a:lnSpc>
        <a:spcBef>
          <a:spcPts val="0"/>
        </a:spcBef>
        <a:spcAft>
          <a:spcPts val="900"/>
        </a:spcAft>
        <a:buFont typeface="Arial" charset="0"/>
        <a:buChar char="•"/>
        <a:tabLst/>
        <a:defRPr sz="1800" b="0" i="0" kern="1200">
          <a:solidFill>
            <a:srgbClr val="333333"/>
          </a:solidFill>
          <a:latin typeface="+mn-lt"/>
          <a:ea typeface="Corbel" charset="0"/>
          <a:cs typeface="Corbel" charset="0"/>
        </a:defRPr>
      </a:lvl2pPr>
      <a:lvl3pPr marL="628650" indent="-168275" algn="l" defTabSz="914400" rtl="0" eaLnBrk="1" latinLnBrk="0" hangingPunct="1">
        <a:lnSpc>
          <a:spcPts val="2100"/>
        </a:lnSpc>
        <a:spcBef>
          <a:spcPts val="0"/>
        </a:spcBef>
        <a:spcAft>
          <a:spcPts val="600"/>
        </a:spcAft>
        <a:buFont typeface="Arial" panose="020B0604020202020204" pitchFamily="34" charset="0"/>
        <a:buChar char="•"/>
        <a:tabLst/>
        <a:defRPr sz="1800" b="0" i="0" kern="1200">
          <a:solidFill>
            <a:srgbClr val="333333"/>
          </a:solidFill>
          <a:latin typeface="+mn-lt"/>
          <a:ea typeface="Corbel" charset="0"/>
          <a:cs typeface="Corbel" charset="0"/>
        </a:defRPr>
      </a:lvl3pPr>
      <a:lvl4pPr marL="628650" indent="-168275" algn="l" defTabSz="914400" rtl="0" eaLnBrk="1" latinLnBrk="0" hangingPunct="1">
        <a:lnSpc>
          <a:spcPts val="2100"/>
        </a:lnSpc>
        <a:spcBef>
          <a:spcPts val="0"/>
        </a:spcBef>
        <a:spcAft>
          <a:spcPts val="600"/>
        </a:spcAft>
        <a:buFont typeface="Arial" charset="0"/>
        <a:buChar char="•"/>
        <a:tabLst/>
        <a:defRPr sz="1800" b="0" i="0" kern="1200">
          <a:solidFill>
            <a:srgbClr val="333333"/>
          </a:solidFill>
          <a:latin typeface="+mn-lt"/>
          <a:ea typeface="Corbel" charset="0"/>
          <a:cs typeface="Corbel" charset="0"/>
        </a:defRPr>
      </a:lvl4pPr>
      <a:lvl5pPr marL="628650" indent="-168275" algn="l" defTabSz="914400" rtl="0" eaLnBrk="1" latinLnBrk="0" hangingPunct="1">
        <a:lnSpc>
          <a:spcPts val="2100"/>
        </a:lnSpc>
        <a:spcBef>
          <a:spcPts val="0"/>
        </a:spcBef>
        <a:spcAft>
          <a:spcPts val="600"/>
        </a:spcAft>
        <a:buFont typeface="Arial" charset="0"/>
        <a:buChar char="•"/>
        <a:tabLst/>
        <a:defRPr sz="1800" b="0" kern="1200">
          <a:solidFill>
            <a:srgbClr val="333333"/>
          </a:solidFill>
          <a:latin typeface="+mn-lt"/>
          <a:ea typeface="Corbel" charset="0"/>
          <a:cs typeface="Corbel" charset="0"/>
        </a:defRPr>
      </a:lvl5pPr>
      <a:lvl6pPr marL="628650" indent="-168275" algn="l" defTabSz="914400" rtl="0" eaLnBrk="1" latinLnBrk="0" hangingPunct="1">
        <a:lnSpc>
          <a:spcPts val="2100"/>
        </a:lnSpc>
        <a:spcBef>
          <a:spcPts val="0"/>
        </a:spcBef>
        <a:spcAft>
          <a:spcPts val="600"/>
        </a:spcAft>
        <a:buFont typeface="Arial" charset="0"/>
        <a:buChar char="•"/>
        <a:tabLst/>
        <a:defRPr sz="1800" b="0" i="0" kern="1200">
          <a:solidFill>
            <a:srgbClr val="333333"/>
          </a:solidFill>
          <a:latin typeface="+mn-lt"/>
          <a:ea typeface="Corbel" charset="0"/>
          <a:cs typeface="Corbel" charset="0"/>
        </a:defRPr>
      </a:lvl6pPr>
      <a:lvl7pPr marL="628650" indent="-168275" algn="l" defTabSz="914400" rtl="0" eaLnBrk="1" latinLnBrk="0" hangingPunct="1">
        <a:lnSpc>
          <a:spcPts val="2100"/>
        </a:lnSpc>
        <a:spcBef>
          <a:spcPts val="0"/>
        </a:spcBef>
        <a:spcAft>
          <a:spcPts val="600"/>
        </a:spcAft>
        <a:buFont typeface="Arial" charset="0"/>
        <a:buChar char="•"/>
        <a:tabLst/>
        <a:defRPr sz="1800" b="0" i="0" kern="1200">
          <a:solidFill>
            <a:srgbClr val="333333"/>
          </a:solidFill>
          <a:latin typeface="+mn-lt"/>
          <a:ea typeface="Corbel" charset="0"/>
          <a:cs typeface="Corbel" charset="0"/>
        </a:defRPr>
      </a:lvl7pPr>
      <a:lvl8pPr marL="628650" indent="-168275" algn="l" defTabSz="914400" rtl="0" eaLnBrk="1" latinLnBrk="0" hangingPunct="1">
        <a:lnSpc>
          <a:spcPts val="2100"/>
        </a:lnSpc>
        <a:spcBef>
          <a:spcPts val="0"/>
        </a:spcBef>
        <a:spcAft>
          <a:spcPts val="600"/>
        </a:spcAft>
        <a:buFont typeface="Arial" charset="0"/>
        <a:buChar char="•"/>
        <a:tabLst/>
        <a:defRPr sz="1800" b="0" i="0" kern="1200">
          <a:solidFill>
            <a:srgbClr val="333333"/>
          </a:solidFill>
          <a:latin typeface="+mn-lt"/>
          <a:ea typeface="Corbel" charset="0"/>
          <a:cs typeface="Corbel" charset="0"/>
        </a:defRPr>
      </a:lvl8pPr>
      <a:lvl9pPr marL="628650" indent="-168275" algn="l" defTabSz="914400" rtl="0" eaLnBrk="1" latinLnBrk="0" hangingPunct="1">
        <a:lnSpc>
          <a:spcPts val="2100"/>
        </a:lnSpc>
        <a:spcBef>
          <a:spcPts val="0"/>
        </a:spcBef>
        <a:spcAft>
          <a:spcPts val="600"/>
        </a:spcAft>
        <a:buFont typeface="Arial" charset="0"/>
        <a:buChar char="•"/>
        <a:tabLst/>
        <a:defRPr sz="1800" b="0" i="0" kern="1200">
          <a:solidFill>
            <a:srgbClr val="333333"/>
          </a:solidFill>
          <a:latin typeface="+mn-lt"/>
          <a:ea typeface="Corbel" charset="0"/>
          <a:cs typeface="Corbe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684" userDrawn="1">
          <p15:clr>
            <a:srgbClr val="F26B43"/>
          </p15:clr>
        </p15:guide>
        <p15:guide id="3" pos="232" userDrawn="1">
          <p15:clr>
            <a:srgbClr val="F26B43"/>
          </p15:clr>
        </p15:guide>
        <p15:guide id="4" pos="906" userDrawn="1">
          <p15:clr>
            <a:srgbClr val="F26B43"/>
          </p15:clr>
        </p15:guide>
        <p15:guide id="5" pos="1048" userDrawn="1">
          <p15:clr>
            <a:srgbClr val="F26B43"/>
          </p15:clr>
        </p15:guide>
        <p15:guide id="6" pos="1724" userDrawn="1">
          <p15:clr>
            <a:srgbClr val="F26B43"/>
          </p15:clr>
        </p15:guide>
        <p15:guide id="7" pos="1866" userDrawn="1">
          <p15:clr>
            <a:srgbClr val="F26B43"/>
          </p15:clr>
        </p15:guide>
        <p15:guide id="8" pos="2542" userDrawn="1">
          <p15:clr>
            <a:srgbClr val="F26B43"/>
          </p15:clr>
        </p15:guide>
        <p15:guide id="9" pos="3360" userDrawn="1">
          <p15:clr>
            <a:srgbClr val="F26B43"/>
          </p15:clr>
        </p15:guide>
        <p15:guide id="10" pos="3502" userDrawn="1">
          <p15:clr>
            <a:srgbClr val="F26B43"/>
          </p15:clr>
        </p15:guide>
        <p15:guide id="12" pos="4176" userDrawn="1">
          <p15:clr>
            <a:srgbClr val="F26B43"/>
          </p15:clr>
        </p15:guide>
        <p15:guide id="13" pos="7446" userDrawn="1">
          <p15:clr>
            <a:srgbClr val="F26B43"/>
          </p15:clr>
        </p15:guide>
        <p15:guide id="14" pos="4320" userDrawn="1">
          <p15:clr>
            <a:srgbClr val="F26B43"/>
          </p15:clr>
        </p15:guide>
        <p15:guide id="15" pos="4994" userDrawn="1">
          <p15:clr>
            <a:srgbClr val="F26B43"/>
          </p15:clr>
        </p15:guide>
        <p15:guide id="16" pos="5138" userDrawn="1">
          <p15:clr>
            <a:srgbClr val="F26B43"/>
          </p15:clr>
        </p15:guide>
        <p15:guide id="17" pos="5812" userDrawn="1">
          <p15:clr>
            <a:srgbClr val="F26B43"/>
          </p15:clr>
        </p15:guide>
        <p15:guide id="18" pos="6774" userDrawn="1">
          <p15:clr>
            <a:srgbClr val="F26B43"/>
          </p15:clr>
        </p15:guide>
        <p15:guide id="20" pos="6630" userDrawn="1">
          <p15:clr>
            <a:srgbClr val="F26B43"/>
          </p15:clr>
        </p15:guide>
        <p15:guide id="21" pos="5956" userDrawn="1">
          <p15:clr>
            <a:srgbClr val="F26B43"/>
          </p15:clr>
        </p15:guide>
        <p15:guide id="23" orient="horz" pos="4224" userDrawn="1">
          <p15:clr>
            <a:srgbClr val="F26B43"/>
          </p15:clr>
        </p15:guide>
        <p15:guide id="24" orient="horz" pos="4008" userDrawn="1">
          <p15:clr>
            <a:srgbClr val="F26B43"/>
          </p15:clr>
        </p15:guide>
        <p15:guide id="25" orient="horz" pos="220" userDrawn="1">
          <p15:clr>
            <a:srgbClr val="F26B43"/>
          </p15:clr>
        </p15:guide>
        <p15:guide id="26" orient="horz" pos="1008" userDrawn="1">
          <p15:clr>
            <a:srgbClr val="F26B43"/>
          </p15:clr>
        </p15:guide>
        <p15:guide id="27" orient="horz" pos="86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7.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stratusvideo.com/stratus-word/" TargetMode="External"/><Relationship Id="rId1" Type="http://schemas.openxmlformats.org/officeDocument/2006/relationships/slideLayout" Target="../slideLayouts/slideLayout4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6.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47.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oleObject" Target="../embeddings/oleObject1.bin"/><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wmf"/><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2" Type="http://schemas.openxmlformats.org/officeDocument/2006/relationships/hyperlink" Target="https://umccontracts.policymedical.net/policymed/anonymous/docViewer?stoken=56dcc8bb-1607-4db5-970b-e4bfc7a7595c&amp;dtoken=1bb3925f-e58d-43e6-8467-e83bb249ebb8" TargetMode="Externa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hyperlink" Target="https://lcmchealth.sharepoint.com/Employee-Health/SitePages/Home.aspx" TargetMode="External"/><Relationship Id="rId1" Type="http://schemas.openxmlformats.org/officeDocument/2006/relationships/slideLayout" Target="../slideLayouts/slideLayout26.xml"/><Relationship Id="rId5" Type="http://schemas.openxmlformats.org/officeDocument/2006/relationships/image" Target="../media/image59.png"/><Relationship Id="rId4" Type="http://schemas.openxmlformats.org/officeDocument/2006/relationships/hyperlink" Target="mailto:UMCEHWorkersCompNotification@LCMChealth.org"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svg"/><Relationship Id="rId2" Type="http://schemas.openxmlformats.org/officeDocument/2006/relationships/image" Target="../media/image61.jpeg"/><Relationship Id="rId1" Type="http://schemas.openxmlformats.org/officeDocument/2006/relationships/slideLayout" Target="../slideLayouts/slideLayout26.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svg"/></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3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2.xml.rels><?xml version="1.0" encoding="UTF-8" standalone="yes"?>
<Relationships xmlns="http://schemas.openxmlformats.org/package/2006/relationships"><Relationship Id="rId2" Type="http://schemas.openxmlformats.org/officeDocument/2006/relationships/hyperlink" Target="https://umccontracts.policymedical.net/policymed/anonymous/docViewer?stoken=82e0cdc9-f3d9-4a0f-a3c0-e9bd787b2d0c&amp;dtoken=b1be8459-dea5-460d-9355-057797f6a277" TargetMode="External"/><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8.xml"/><Relationship Id="rId5" Type="http://schemas.openxmlformats.org/officeDocument/2006/relationships/image" Target="../media/image80.pn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089B1D6-4BEC-469A-9D57-8AF88AD8E44A}"/>
              </a:ext>
            </a:extLst>
          </p:cNvPr>
          <p:cNvSpPr>
            <a:spLocks noGrp="1"/>
          </p:cNvSpPr>
          <p:nvPr>
            <p:ph type="title"/>
          </p:nvPr>
        </p:nvSpPr>
        <p:spPr>
          <a:xfrm>
            <a:off x="219571" y="3560253"/>
            <a:ext cx="6261100" cy="4762501"/>
          </a:xfrm>
        </p:spPr>
        <p:txBody>
          <a:bodyPr/>
          <a:lstStyle/>
          <a:p>
            <a:r>
              <a:rPr lang="en-US" dirty="0"/>
              <a:t>UMC Annual Regulatory Review for Students</a:t>
            </a:r>
            <a:br>
              <a:rPr lang="en-US" dirty="0"/>
            </a:br>
            <a:br>
              <a:rPr lang="en-US" dirty="0"/>
            </a:br>
            <a:br>
              <a:rPr lang="en-US" dirty="0"/>
            </a:br>
            <a:r>
              <a:rPr lang="en-US" dirty="0"/>
              <a:t>2025</a:t>
            </a:r>
            <a:br>
              <a:rPr lang="en-US" dirty="0"/>
            </a:br>
            <a:endParaRPr lang="en-US" dirty="0"/>
          </a:p>
        </p:txBody>
      </p:sp>
    </p:spTree>
    <p:extLst>
      <p:ext uri="{BB962C8B-B14F-4D97-AF65-F5344CB8AC3E}">
        <p14:creationId xmlns:p14="http://schemas.microsoft.com/office/powerpoint/2010/main" val="873352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bg2">
                    <a:lumMod val="50000"/>
                  </a:schemeClr>
                </a:solidFill>
              </a:rPr>
              <a:t>Our Customers</a:t>
            </a:r>
          </a:p>
        </p:txBody>
      </p:sp>
      <p:sp>
        <p:nvSpPr>
          <p:cNvPr id="4" name="Slide Number Placeholder 3"/>
          <p:cNvSpPr>
            <a:spLocks noGrp="1"/>
          </p:cNvSpPr>
          <p:nvPr>
            <p:ph type="sldNum" sz="quarter" idx="12"/>
          </p:nvPr>
        </p:nvSpPr>
        <p:spPr/>
        <p:txBody>
          <a:bodyPr/>
          <a:lstStyle/>
          <a:p>
            <a:fld id="{E6CAFEF2-EA65-4A14-855D-C231E0914358}" type="slidenum">
              <a:rPr lang="en-US" smtClean="0"/>
              <a:pPr/>
              <a:t>10</a:t>
            </a:fld>
            <a:endParaRPr lang="en-US"/>
          </a:p>
        </p:txBody>
      </p:sp>
      <p:sp>
        <p:nvSpPr>
          <p:cNvPr id="2" name="Content Placeholder 1"/>
          <p:cNvSpPr>
            <a:spLocks noGrp="1"/>
          </p:cNvSpPr>
          <p:nvPr>
            <p:ph sz="quarter" idx="14"/>
          </p:nvPr>
        </p:nvSpPr>
        <p:spPr/>
        <p:txBody>
          <a:bodyPr>
            <a:normAutofit/>
          </a:bodyPr>
          <a:lstStyle/>
          <a:p>
            <a:pPr marL="0" indent="0">
              <a:buNone/>
            </a:pPr>
            <a:r>
              <a:rPr lang="en-US" b="1" dirty="0"/>
              <a:t>External</a:t>
            </a:r>
          </a:p>
          <a:p>
            <a:pPr lvl="1"/>
            <a:r>
              <a:rPr lang="en-US" sz="2400" dirty="0"/>
              <a:t>Anyone outside the organization that has a choice about where to go for healthcare services.  If they do not like our product or service, they will take their business elsewhere.</a:t>
            </a:r>
          </a:p>
          <a:p>
            <a:pPr lvl="1"/>
            <a:endParaRPr lang="en-US" sz="2400" dirty="0"/>
          </a:p>
          <a:p>
            <a:pPr marL="0" indent="0">
              <a:buNone/>
            </a:pPr>
            <a:r>
              <a:rPr lang="en-US" b="1" dirty="0"/>
              <a:t>Internal</a:t>
            </a:r>
          </a:p>
          <a:p>
            <a:pPr lvl="1"/>
            <a:r>
              <a:rPr lang="en-US" sz="2400" dirty="0"/>
              <a:t>Anyone within the organization that depends on YOU to help them provide a service to our external customers.</a:t>
            </a:r>
            <a:endParaRPr lang="en-US" sz="2400" b="1" dirty="0"/>
          </a:p>
          <a:p>
            <a:pPr marL="457189" lvl="1" indent="0">
              <a:buNone/>
            </a:pPr>
            <a:endParaRPr lang="en-US" dirty="0"/>
          </a:p>
        </p:txBody>
      </p:sp>
    </p:spTree>
    <p:extLst>
      <p:ext uri="{BB962C8B-B14F-4D97-AF65-F5344CB8AC3E}">
        <p14:creationId xmlns:p14="http://schemas.microsoft.com/office/powerpoint/2010/main" val="3153823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733" dirty="0">
                <a:solidFill>
                  <a:schemeClr val="bg2">
                    <a:lumMod val="50000"/>
                  </a:schemeClr>
                </a:solidFill>
              </a:rPr>
              <a:t>Customer Needs</a:t>
            </a:r>
          </a:p>
        </p:txBody>
      </p:sp>
      <p:sp>
        <p:nvSpPr>
          <p:cNvPr id="4" name="Slide Number Placeholder 3"/>
          <p:cNvSpPr>
            <a:spLocks noGrp="1"/>
          </p:cNvSpPr>
          <p:nvPr>
            <p:ph type="sldNum" sz="quarter" idx="12"/>
          </p:nvPr>
        </p:nvSpPr>
        <p:spPr/>
        <p:txBody>
          <a:bodyPr/>
          <a:lstStyle/>
          <a:p>
            <a:fld id="{E6CAFEF2-EA65-4A14-855D-C231E0914358}" type="slidenum">
              <a:rPr lang="en-US" smtClean="0"/>
              <a:pPr/>
              <a:t>11</a:t>
            </a:fld>
            <a:endParaRPr lang="en-US"/>
          </a:p>
        </p:txBody>
      </p:sp>
      <p:sp>
        <p:nvSpPr>
          <p:cNvPr id="6" name="Content Placeholder 5"/>
          <p:cNvSpPr>
            <a:spLocks noGrp="1"/>
          </p:cNvSpPr>
          <p:nvPr>
            <p:ph sz="quarter" idx="13"/>
          </p:nvPr>
        </p:nvSpPr>
        <p:spPr/>
        <p:txBody>
          <a:bodyPr>
            <a:normAutofit/>
          </a:bodyPr>
          <a:lstStyle/>
          <a:p>
            <a:r>
              <a:rPr lang="en-US" b="1" dirty="0"/>
              <a:t>External</a:t>
            </a:r>
          </a:p>
          <a:p>
            <a:pPr lvl="1"/>
            <a:r>
              <a:rPr lang="en-US" dirty="0"/>
              <a:t>Respect</a:t>
            </a:r>
          </a:p>
          <a:p>
            <a:pPr lvl="1"/>
            <a:r>
              <a:rPr lang="en-US" dirty="0"/>
              <a:t>Courtesy</a:t>
            </a:r>
          </a:p>
          <a:p>
            <a:pPr lvl="1"/>
            <a:r>
              <a:rPr lang="en-US" dirty="0"/>
              <a:t>Communication</a:t>
            </a:r>
          </a:p>
          <a:p>
            <a:pPr lvl="1"/>
            <a:r>
              <a:rPr lang="en-US" dirty="0"/>
              <a:t>Assistance</a:t>
            </a:r>
          </a:p>
          <a:p>
            <a:pPr lvl="1"/>
            <a:r>
              <a:rPr lang="en-US" dirty="0"/>
              <a:t>Understanding</a:t>
            </a:r>
          </a:p>
          <a:p>
            <a:pPr lvl="1"/>
            <a:r>
              <a:rPr lang="en-US" dirty="0"/>
              <a:t>Responsiveness</a:t>
            </a:r>
          </a:p>
          <a:p>
            <a:pPr lvl="1"/>
            <a:r>
              <a:rPr lang="en-US" dirty="0"/>
              <a:t>To be heard</a:t>
            </a:r>
          </a:p>
          <a:p>
            <a:pPr lvl="1"/>
            <a:r>
              <a:rPr lang="en-US" b="1" dirty="0">
                <a:solidFill>
                  <a:srgbClr val="007377"/>
                </a:solidFill>
              </a:rPr>
              <a:t>Relief from symptoms</a:t>
            </a:r>
          </a:p>
          <a:p>
            <a:pPr lvl="1"/>
            <a:r>
              <a:rPr lang="en-US" b="1" dirty="0">
                <a:solidFill>
                  <a:srgbClr val="007377"/>
                </a:solidFill>
              </a:rPr>
              <a:t>Relief from fear</a:t>
            </a:r>
          </a:p>
          <a:p>
            <a:pPr lvl="1"/>
            <a:r>
              <a:rPr lang="en-US" b="1" dirty="0">
                <a:solidFill>
                  <a:srgbClr val="007377"/>
                </a:solidFill>
              </a:rPr>
              <a:t>Positive Outcomes</a:t>
            </a:r>
          </a:p>
        </p:txBody>
      </p:sp>
      <p:sp>
        <p:nvSpPr>
          <p:cNvPr id="7" name="Content Placeholder 6"/>
          <p:cNvSpPr>
            <a:spLocks noGrp="1"/>
          </p:cNvSpPr>
          <p:nvPr>
            <p:ph sz="quarter" idx="14"/>
          </p:nvPr>
        </p:nvSpPr>
        <p:spPr/>
        <p:txBody>
          <a:bodyPr>
            <a:normAutofit/>
          </a:bodyPr>
          <a:lstStyle/>
          <a:p>
            <a:r>
              <a:rPr lang="en-US" b="1" dirty="0"/>
              <a:t>Internal</a:t>
            </a:r>
          </a:p>
          <a:p>
            <a:pPr lvl="1"/>
            <a:r>
              <a:rPr lang="en-US" dirty="0"/>
              <a:t>Respect</a:t>
            </a:r>
          </a:p>
          <a:p>
            <a:pPr lvl="1"/>
            <a:r>
              <a:rPr lang="en-US" dirty="0"/>
              <a:t>Courtesy</a:t>
            </a:r>
          </a:p>
          <a:p>
            <a:pPr lvl="1"/>
            <a:r>
              <a:rPr lang="en-US" dirty="0"/>
              <a:t>Communication</a:t>
            </a:r>
          </a:p>
          <a:p>
            <a:pPr lvl="1"/>
            <a:r>
              <a:rPr lang="en-US" dirty="0"/>
              <a:t>Assistance</a:t>
            </a:r>
          </a:p>
          <a:p>
            <a:pPr lvl="1"/>
            <a:r>
              <a:rPr lang="en-US" dirty="0"/>
              <a:t>Understanding</a:t>
            </a:r>
          </a:p>
          <a:p>
            <a:pPr lvl="1"/>
            <a:r>
              <a:rPr lang="en-US" dirty="0"/>
              <a:t>Responsiveness</a:t>
            </a:r>
          </a:p>
          <a:p>
            <a:pPr lvl="1"/>
            <a:r>
              <a:rPr lang="en-US" dirty="0"/>
              <a:t>To be heard</a:t>
            </a:r>
          </a:p>
          <a:p>
            <a:pPr lvl="1"/>
            <a:r>
              <a:rPr lang="en-US" b="1" dirty="0">
                <a:solidFill>
                  <a:srgbClr val="007377"/>
                </a:solidFill>
              </a:rPr>
              <a:t>Purpose</a:t>
            </a:r>
          </a:p>
          <a:p>
            <a:pPr lvl="1"/>
            <a:r>
              <a:rPr lang="en-US" b="1" dirty="0">
                <a:solidFill>
                  <a:srgbClr val="007377"/>
                </a:solidFill>
              </a:rPr>
              <a:t>Worthwhile work</a:t>
            </a:r>
          </a:p>
          <a:p>
            <a:pPr lvl="1"/>
            <a:r>
              <a:rPr lang="en-US" b="1" dirty="0">
                <a:solidFill>
                  <a:srgbClr val="007377"/>
                </a:solidFill>
              </a:rPr>
              <a:t>Make a difference</a:t>
            </a:r>
          </a:p>
        </p:txBody>
      </p:sp>
      <p:sp>
        <p:nvSpPr>
          <p:cNvPr id="2" name="Rectangle 1"/>
          <p:cNvSpPr/>
          <p:nvPr/>
        </p:nvSpPr>
        <p:spPr>
          <a:xfrm>
            <a:off x="7334250" y="2486703"/>
            <a:ext cx="4486275" cy="2308324"/>
          </a:xfrm>
          <a:prstGeom prst="rect">
            <a:avLst/>
          </a:prstGeom>
        </p:spPr>
        <p:txBody>
          <a:bodyPr wrap="square">
            <a:spAutoFit/>
          </a:bodyPr>
          <a:lstStyle/>
          <a:p>
            <a:r>
              <a:rPr lang="en-US" dirty="0"/>
              <a:t>Both external and internal customers have essentially the same human needs.</a:t>
            </a:r>
          </a:p>
          <a:p>
            <a:endParaRPr lang="en-US" dirty="0"/>
          </a:p>
          <a:p>
            <a:r>
              <a:rPr lang="en-US" i="1" dirty="0"/>
              <a:t>However…</a:t>
            </a:r>
          </a:p>
          <a:p>
            <a:r>
              <a:rPr lang="en-US" dirty="0"/>
              <a:t>	</a:t>
            </a:r>
            <a:r>
              <a:rPr lang="en-US" i="1" dirty="0"/>
              <a:t>Until we can provide care and service that meets these needs on an </a:t>
            </a:r>
            <a:r>
              <a:rPr lang="en-US" b="1" dirty="0"/>
              <a:t>internal</a:t>
            </a:r>
            <a:r>
              <a:rPr lang="en-US" i="1" dirty="0"/>
              <a:t> level, we will never be able to take care of our </a:t>
            </a:r>
            <a:r>
              <a:rPr lang="en-US" b="1" dirty="0"/>
              <a:t>external</a:t>
            </a:r>
            <a:r>
              <a:rPr lang="en-US" i="1" dirty="0"/>
              <a:t> customers’ needs.</a:t>
            </a:r>
          </a:p>
        </p:txBody>
      </p:sp>
    </p:spTree>
    <p:extLst>
      <p:ext uri="{BB962C8B-B14F-4D97-AF65-F5344CB8AC3E}">
        <p14:creationId xmlns:p14="http://schemas.microsoft.com/office/powerpoint/2010/main" val="3656654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733" dirty="0">
                <a:solidFill>
                  <a:schemeClr val="bg2">
                    <a:lumMod val="50000"/>
                  </a:schemeClr>
                </a:solidFill>
              </a:rPr>
              <a:t>AIDET: 5 Steps to Achieving Customer Satisfaction</a:t>
            </a:r>
          </a:p>
        </p:txBody>
      </p:sp>
      <p:sp>
        <p:nvSpPr>
          <p:cNvPr id="4" name="Slide Number Placeholder 3"/>
          <p:cNvSpPr>
            <a:spLocks noGrp="1"/>
          </p:cNvSpPr>
          <p:nvPr>
            <p:ph type="sldNum" sz="quarter" idx="12"/>
          </p:nvPr>
        </p:nvSpPr>
        <p:spPr/>
        <p:txBody>
          <a:bodyPr/>
          <a:lstStyle/>
          <a:p>
            <a:fld id="{E6CAFEF2-EA65-4A14-855D-C231E0914358}" type="slidenum">
              <a:rPr lang="en-US" smtClean="0"/>
              <a:pPr/>
              <a:t>12</a:t>
            </a:fld>
            <a:endParaRPr lang="en-US"/>
          </a:p>
        </p:txBody>
      </p:sp>
      <p:sp>
        <p:nvSpPr>
          <p:cNvPr id="2" name="Content Placeholder 1"/>
          <p:cNvSpPr>
            <a:spLocks noGrp="1"/>
          </p:cNvSpPr>
          <p:nvPr>
            <p:ph sz="quarter" idx="14"/>
          </p:nvPr>
        </p:nvSpPr>
        <p:spPr/>
        <p:txBody>
          <a:bodyPr>
            <a:normAutofit/>
          </a:bodyPr>
          <a:lstStyle/>
          <a:p>
            <a:r>
              <a:rPr lang="en-US" dirty="0"/>
              <a:t>AIDET is a framework for us to communicate with patients and families, as well as with each other to reduce anxiety and improve perception of care and service.  </a:t>
            </a:r>
          </a:p>
          <a:p>
            <a:pPr marL="0" indent="0">
              <a:buNone/>
            </a:pPr>
            <a:endParaRPr lang="en-US" dirty="0"/>
          </a:p>
          <a:p>
            <a:r>
              <a:rPr lang="en-US" dirty="0"/>
              <a:t>By nature, healthcare is a </a:t>
            </a:r>
            <a:r>
              <a:rPr lang="en-US" b="1" i="1" dirty="0">
                <a:solidFill>
                  <a:schemeClr val="tx2">
                    <a:lumMod val="65000"/>
                    <a:lumOff val="35000"/>
                  </a:schemeClr>
                </a:solidFill>
              </a:rPr>
              <a:t>reactive</a:t>
            </a:r>
            <a:r>
              <a:rPr lang="en-US" dirty="0"/>
              <a:t> profession.  </a:t>
            </a:r>
          </a:p>
          <a:p>
            <a:endParaRPr lang="en-US" dirty="0"/>
          </a:p>
          <a:p>
            <a:r>
              <a:rPr lang="en-US" dirty="0"/>
              <a:t>AIDET allows us to be </a:t>
            </a:r>
            <a:r>
              <a:rPr lang="en-US" b="1" i="1" dirty="0">
                <a:solidFill>
                  <a:schemeClr val="tx2">
                    <a:lumMod val="65000"/>
                    <a:lumOff val="35000"/>
                  </a:schemeClr>
                </a:solidFill>
              </a:rPr>
              <a:t>proactive</a:t>
            </a:r>
            <a:r>
              <a:rPr lang="en-US" dirty="0"/>
              <a:t> as we seek to share our knowledge and experience, keeping people informed as we perform tasks that are common to us, but may be uncommon to them.</a:t>
            </a:r>
          </a:p>
        </p:txBody>
      </p:sp>
    </p:spTree>
    <p:extLst>
      <p:ext uri="{BB962C8B-B14F-4D97-AF65-F5344CB8AC3E}">
        <p14:creationId xmlns:p14="http://schemas.microsoft.com/office/powerpoint/2010/main" val="2732275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bg2">
                    <a:lumMod val="50000"/>
                  </a:schemeClr>
                </a:solidFill>
              </a:rPr>
              <a:t>AIDET</a:t>
            </a:r>
          </a:p>
        </p:txBody>
      </p:sp>
      <p:sp>
        <p:nvSpPr>
          <p:cNvPr id="4" name="Slide Number Placeholder 3"/>
          <p:cNvSpPr>
            <a:spLocks noGrp="1"/>
          </p:cNvSpPr>
          <p:nvPr>
            <p:ph type="sldNum" sz="quarter" idx="12"/>
          </p:nvPr>
        </p:nvSpPr>
        <p:spPr/>
        <p:txBody>
          <a:bodyPr/>
          <a:lstStyle/>
          <a:p>
            <a:fld id="{E6CAFEF2-EA65-4A14-855D-C231E0914358}" type="slidenum">
              <a:rPr lang="en-US" smtClean="0"/>
              <a:pPr/>
              <a:t>13</a:t>
            </a:fld>
            <a:endParaRPr lang="en-US" dirty="0"/>
          </a:p>
        </p:txBody>
      </p:sp>
      <p:sp>
        <p:nvSpPr>
          <p:cNvPr id="2" name="Content Placeholder 1"/>
          <p:cNvSpPr>
            <a:spLocks noGrp="1"/>
          </p:cNvSpPr>
          <p:nvPr>
            <p:ph sz="quarter" idx="14"/>
          </p:nvPr>
        </p:nvSpPr>
        <p:spPr/>
        <p:txBody>
          <a:bodyPr>
            <a:normAutofit fontScale="40000" lnSpcReduction="20000"/>
          </a:bodyPr>
          <a:lstStyle/>
          <a:p>
            <a:pPr marL="0" indent="0">
              <a:buNone/>
            </a:pPr>
            <a:r>
              <a:rPr lang="en-US" sz="4300" dirty="0">
                <a:solidFill>
                  <a:schemeClr val="tx1"/>
                </a:solidFill>
              </a:rPr>
              <a:t>A: Acknowledge</a:t>
            </a:r>
          </a:p>
          <a:p>
            <a:r>
              <a:rPr lang="en-US" sz="3067" dirty="0">
                <a:solidFill>
                  <a:schemeClr val="tx1"/>
                </a:solidFill>
              </a:rPr>
              <a:t>Greet people with a smile and use the name and or title preferred by the patient, when possible.  </a:t>
            </a:r>
          </a:p>
          <a:p>
            <a:r>
              <a:rPr lang="en-US" sz="3067" dirty="0">
                <a:solidFill>
                  <a:schemeClr val="tx1"/>
                </a:solidFill>
              </a:rPr>
              <a:t>Use eye contact and body language that says “I care”.</a:t>
            </a:r>
          </a:p>
          <a:p>
            <a:r>
              <a:rPr lang="en-US" sz="3067" dirty="0">
                <a:solidFill>
                  <a:schemeClr val="tx1"/>
                </a:solidFill>
              </a:rPr>
              <a:t>Attitude is everything.  Create a lasting impression.</a:t>
            </a:r>
          </a:p>
          <a:p>
            <a:pPr marL="0" indent="0">
              <a:buNone/>
            </a:pPr>
            <a:r>
              <a:rPr lang="en-US" sz="4300" dirty="0">
                <a:solidFill>
                  <a:schemeClr val="tx1"/>
                </a:solidFill>
              </a:rPr>
              <a:t>I: Introduce</a:t>
            </a:r>
          </a:p>
          <a:p>
            <a:r>
              <a:rPr lang="en-US" sz="3067" dirty="0">
                <a:solidFill>
                  <a:schemeClr val="tx1"/>
                </a:solidFill>
              </a:rPr>
              <a:t>Introduce yourself to others politely and with a smile.  </a:t>
            </a:r>
          </a:p>
          <a:p>
            <a:r>
              <a:rPr lang="en-US" sz="3067" dirty="0">
                <a:solidFill>
                  <a:schemeClr val="tx1"/>
                </a:solidFill>
              </a:rPr>
              <a:t>Tell them who you are and how you are going to help them.  </a:t>
            </a:r>
          </a:p>
          <a:p>
            <a:r>
              <a:rPr lang="en-US" sz="3067" dirty="0">
                <a:solidFill>
                  <a:schemeClr val="tx1"/>
                </a:solidFill>
              </a:rPr>
              <a:t>Escort people where they need to go rather than pointing or giving directions</a:t>
            </a:r>
            <a:r>
              <a:rPr lang="en-US" sz="2500" dirty="0">
                <a:solidFill>
                  <a:schemeClr val="tx1"/>
                </a:solidFill>
              </a:rPr>
              <a:t>.</a:t>
            </a:r>
          </a:p>
          <a:p>
            <a:pPr marL="0" indent="0">
              <a:buNone/>
            </a:pPr>
            <a:r>
              <a:rPr lang="en-US" sz="4200" dirty="0">
                <a:solidFill>
                  <a:schemeClr val="tx1"/>
                </a:solidFill>
              </a:rPr>
              <a:t>D: Duration</a:t>
            </a:r>
          </a:p>
          <a:p>
            <a:r>
              <a:rPr lang="en-US" sz="3067" dirty="0">
                <a:solidFill>
                  <a:schemeClr val="tx1"/>
                </a:solidFill>
              </a:rPr>
              <a:t>Provide an estimate for how long something will take.</a:t>
            </a:r>
          </a:p>
          <a:p>
            <a:r>
              <a:rPr lang="en-US" sz="3067" dirty="0">
                <a:solidFill>
                  <a:schemeClr val="tx1"/>
                </a:solidFill>
              </a:rPr>
              <a:t>Keep in touch to ease waiting times.  </a:t>
            </a:r>
          </a:p>
          <a:p>
            <a:r>
              <a:rPr lang="en-US" sz="3067" dirty="0">
                <a:solidFill>
                  <a:schemeClr val="tx1"/>
                </a:solidFill>
              </a:rPr>
              <a:t>Let others know if there is a delay and how long it will be.  </a:t>
            </a:r>
          </a:p>
        </p:txBody>
      </p:sp>
      <p:sp>
        <p:nvSpPr>
          <p:cNvPr id="5" name="Content Placeholder 4">
            <a:extLst>
              <a:ext uri="{FF2B5EF4-FFF2-40B4-BE49-F238E27FC236}">
                <a16:creationId xmlns:a16="http://schemas.microsoft.com/office/drawing/2014/main" id="{E10F173F-0A40-439A-9A52-801EBB584DFF}"/>
              </a:ext>
            </a:extLst>
          </p:cNvPr>
          <p:cNvSpPr>
            <a:spLocks noGrp="1"/>
          </p:cNvSpPr>
          <p:nvPr>
            <p:ph sz="quarter" idx="15"/>
          </p:nvPr>
        </p:nvSpPr>
        <p:spPr/>
        <p:txBody>
          <a:bodyPr/>
          <a:lstStyle/>
          <a:p>
            <a:r>
              <a:rPr lang="en-US" sz="1700" dirty="0">
                <a:solidFill>
                  <a:schemeClr val="tx1"/>
                </a:solidFill>
              </a:rPr>
              <a:t>E: Explanation</a:t>
            </a:r>
          </a:p>
          <a:p>
            <a:r>
              <a:rPr lang="en-US" sz="1200" dirty="0">
                <a:solidFill>
                  <a:schemeClr val="tx1"/>
                </a:solidFill>
              </a:rPr>
              <a:t>Explain, in order, what will happen &amp; in language the customer is comfortable with—do not use medical jargon.</a:t>
            </a:r>
          </a:p>
          <a:p>
            <a:r>
              <a:rPr lang="en-US" sz="1200" dirty="0">
                <a:solidFill>
                  <a:schemeClr val="tx1"/>
                </a:solidFill>
              </a:rPr>
              <a:t>Advise others of what you are doing, how procedures work and whom to contact if they need assistance. Communicate any steps they may need to take.  </a:t>
            </a:r>
          </a:p>
          <a:p>
            <a:r>
              <a:rPr lang="en-US" sz="1200" dirty="0">
                <a:solidFill>
                  <a:schemeClr val="tx1"/>
                </a:solidFill>
              </a:rPr>
              <a:t>Ask, “Is there anything else I can do for you?”</a:t>
            </a:r>
          </a:p>
          <a:p>
            <a:r>
              <a:rPr lang="en-US" sz="1700" dirty="0">
                <a:solidFill>
                  <a:schemeClr val="tx1"/>
                </a:solidFill>
              </a:rPr>
              <a:t>T: Thank You</a:t>
            </a:r>
          </a:p>
          <a:p>
            <a:r>
              <a:rPr lang="en-US" sz="1200" dirty="0">
                <a:solidFill>
                  <a:schemeClr val="tx1"/>
                </a:solidFill>
              </a:rPr>
              <a:t>Thank somebody.  Foster an attitude of gratitude.  Thank people for their patronage, help or assistance. </a:t>
            </a:r>
          </a:p>
          <a:p>
            <a:r>
              <a:rPr lang="en-US" sz="1200" dirty="0">
                <a:solidFill>
                  <a:schemeClr val="tx1"/>
                </a:solidFill>
              </a:rPr>
              <a:t>Thank the external customer for choosing UMCNO.</a:t>
            </a:r>
          </a:p>
          <a:p>
            <a:r>
              <a:rPr lang="en-US" sz="1200" dirty="0">
                <a:solidFill>
                  <a:schemeClr val="tx1"/>
                </a:solidFill>
              </a:rPr>
              <a:t>Thank the internal customer for helping/ assisting you.</a:t>
            </a:r>
          </a:p>
        </p:txBody>
      </p:sp>
    </p:spTree>
    <p:extLst>
      <p:ext uri="{BB962C8B-B14F-4D97-AF65-F5344CB8AC3E}">
        <p14:creationId xmlns:p14="http://schemas.microsoft.com/office/powerpoint/2010/main" val="26485291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bg2">
                    <a:lumMod val="50000"/>
                  </a:schemeClr>
                </a:solidFill>
              </a:rPr>
              <a:t>In Person</a:t>
            </a:r>
          </a:p>
        </p:txBody>
      </p:sp>
      <p:sp>
        <p:nvSpPr>
          <p:cNvPr id="4" name="Slide Number Placeholder 3"/>
          <p:cNvSpPr>
            <a:spLocks noGrp="1"/>
          </p:cNvSpPr>
          <p:nvPr>
            <p:ph type="sldNum" sz="quarter" idx="12"/>
          </p:nvPr>
        </p:nvSpPr>
        <p:spPr/>
        <p:txBody>
          <a:bodyPr/>
          <a:lstStyle/>
          <a:p>
            <a:fld id="{E6CAFEF2-EA65-4A14-855D-C231E0914358}" type="slidenum">
              <a:rPr lang="en-US" smtClean="0"/>
              <a:pPr/>
              <a:t>14</a:t>
            </a:fld>
            <a:endParaRPr lang="en-US"/>
          </a:p>
        </p:txBody>
      </p:sp>
      <p:sp>
        <p:nvSpPr>
          <p:cNvPr id="2" name="Content Placeholder 1"/>
          <p:cNvSpPr>
            <a:spLocks noGrp="1"/>
          </p:cNvSpPr>
          <p:nvPr>
            <p:ph sz="quarter" idx="14"/>
          </p:nvPr>
        </p:nvSpPr>
        <p:spPr/>
        <p:txBody>
          <a:bodyPr/>
          <a:lstStyle/>
          <a:p>
            <a:pPr marL="0" indent="0">
              <a:buNone/>
            </a:pPr>
            <a:r>
              <a:rPr lang="en-US" dirty="0"/>
              <a:t>Use the </a:t>
            </a:r>
            <a:r>
              <a:rPr lang="en-US" b="1" dirty="0"/>
              <a:t>10/5 Rule</a:t>
            </a:r>
          </a:p>
          <a:p>
            <a:pPr lvl="1"/>
            <a:r>
              <a:rPr lang="en-US" sz="2400" dirty="0"/>
              <a:t>At </a:t>
            </a:r>
            <a:r>
              <a:rPr lang="en-US" sz="2400" b="1" dirty="0"/>
              <a:t>10</a:t>
            </a:r>
            <a:r>
              <a:rPr lang="en-US" sz="2400" dirty="0"/>
              <a:t> feet</a:t>
            </a:r>
          </a:p>
          <a:p>
            <a:pPr lvl="2"/>
            <a:r>
              <a:rPr lang="en-US" sz="2000" dirty="0"/>
              <a:t>Make eye contact and smile.</a:t>
            </a:r>
          </a:p>
          <a:p>
            <a:pPr lvl="1"/>
            <a:r>
              <a:rPr lang="en-US" sz="2400" dirty="0"/>
              <a:t>At </a:t>
            </a:r>
            <a:r>
              <a:rPr lang="en-US" sz="2400" b="1" dirty="0"/>
              <a:t>5</a:t>
            </a:r>
            <a:r>
              <a:rPr lang="en-US" sz="2400" dirty="0"/>
              <a:t> feet</a:t>
            </a:r>
          </a:p>
          <a:p>
            <a:pPr lvl="2"/>
            <a:r>
              <a:rPr lang="en-US" sz="2000" dirty="0"/>
              <a:t>Say “Hello”, “Good morning/good afternoon.”</a:t>
            </a:r>
          </a:p>
          <a:p>
            <a:pPr lvl="2"/>
            <a:r>
              <a:rPr lang="en-US" sz="2000" dirty="0"/>
              <a:t>Is this an opportunity?  Does something look wrong?  Does someone look lost?</a:t>
            </a:r>
          </a:p>
          <a:p>
            <a:pPr lvl="3"/>
            <a:r>
              <a:rPr lang="en-US" dirty="0"/>
              <a:t>NO: move on</a:t>
            </a:r>
          </a:p>
          <a:p>
            <a:pPr lvl="3"/>
            <a:r>
              <a:rPr lang="en-US" dirty="0"/>
              <a:t>YES: approach the customer; introduce yourself and ask how you can help.</a:t>
            </a:r>
          </a:p>
        </p:txBody>
      </p:sp>
    </p:spTree>
    <p:extLst>
      <p:ext uri="{BB962C8B-B14F-4D97-AF65-F5344CB8AC3E}">
        <p14:creationId xmlns:p14="http://schemas.microsoft.com/office/powerpoint/2010/main" val="1617186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5553" y="448543"/>
            <a:ext cx="7808336" cy="286017"/>
          </a:xfrm>
          <a:prstGeom prst="rect">
            <a:avLst/>
          </a:prstGeom>
        </p:spPr>
        <p:txBody>
          <a:bodyPr vert="horz" wrap="square" lIns="0" tIns="29441" rIns="0" bIns="0" rtlCol="0" anchor="b" anchorCtr="0">
            <a:spAutoFit/>
          </a:bodyPr>
          <a:lstStyle/>
          <a:p>
            <a:pPr marL="8659" marR="3464">
              <a:lnSpc>
                <a:spcPts val="1841"/>
              </a:lnSpc>
              <a:spcBef>
                <a:spcPts val="232"/>
              </a:spcBef>
            </a:pPr>
            <a:r>
              <a:rPr dirty="0"/>
              <a:t>Language </a:t>
            </a:r>
            <a:r>
              <a:rPr spc="-7" dirty="0"/>
              <a:t>Services </a:t>
            </a:r>
            <a:r>
              <a:rPr dirty="0"/>
              <a:t>tip</a:t>
            </a:r>
            <a:r>
              <a:rPr spc="-3" dirty="0"/>
              <a:t> </a:t>
            </a:r>
            <a:r>
              <a:rPr spc="-7" dirty="0"/>
              <a:t>sheet</a:t>
            </a:r>
          </a:p>
        </p:txBody>
      </p:sp>
      <p:sp>
        <p:nvSpPr>
          <p:cNvPr id="3" name="object 3"/>
          <p:cNvSpPr/>
          <p:nvPr/>
        </p:nvSpPr>
        <p:spPr>
          <a:xfrm>
            <a:off x="7439154" y="459837"/>
            <a:ext cx="598343" cy="166255"/>
          </a:xfrm>
          <a:custGeom>
            <a:avLst/>
            <a:gdLst/>
            <a:ahLst/>
            <a:cxnLst/>
            <a:rect l="l" t="t" r="r" b="b"/>
            <a:pathLst>
              <a:path w="877570" h="243840">
                <a:moveTo>
                  <a:pt x="776249" y="0"/>
                </a:moveTo>
                <a:lnTo>
                  <a:pt x="727295" y="9384"/>
                </a:lnTo>
                <a:lnTo>
                  <a:pt x="688754" y="35174"/>
                </a:lnTo>
                <a:lnTo>
                  <a:pt x="663512" y="73825"/>
                </a:lnTo>
                <a:lnTo>
                  <a:pt x="654456" y="121793"/>
                </a:lnTo>
                <a:lnTo>
                  <a:pt x="663512" y="169621"/>
                </a:lnTo>
                <a:lnTo>
                  <a:pt x="688754" y="208287"/>
                </a:lnTo>
                <a:lnTo>
                  <a:pt x="727295" y="234155"/>
                </a:lnTo>
                <a:lnTo>
                  <a:pt x="776249" y="243586"/>
                </a:lnTo>
                <a:lnTo>
                  <a:pt x="807421" y="239665"/>
                </a:lnTo>
                <a:lnTo>
                  <a:pt x="835391" y="228531"/>
                </a:lnTo>
                <a:lnTo>
                  <a:pt x="858968" y="211123"/>
                </a:lnTo>
                <a:lnTo>
                  <a:pt x="869023" y="198412"/>
                </a:lnTo>
                <a:lnTo>
                  <a:pt x="776249" y="198412"/>
                </a:lnTo>
                <a:lnTo>
                  <a:pt x="745044" y="192744"/>
                </a:lnTo>
                <a:lnTo>
                  <a:pt x="721082" y="176914"/>
                </a:lnTo>
                <a:lnTo>
                  <a:pt x="705713" y="152677"/>
                </a:lnTo>
                <a:lnTo>
                  <a:pt x="700290" y="121793"/>
                </a:lnTo>
                <a:lnTo>
                  <a:pt x="705713" y="90709"/>
                </a:lnTo>
                <a:lnTo>
                  <a:pt x="721082" y="66371"/>
                </a:lnTo>
                <a:lnTo>
                  <a:pt x="745044" y="50503"/>
                </a:lnTo>
                <a:lnTo>
                  <a:pt x="776249" y="44831"/>
                </a:lnTo>
                <a:lnTo>
                  <a:pt x="868666" y="44831"/>
                </a:lnTo>
                <a:lnTo>
                  <a:pt x="858781" y="32462"/>
                </a:lnTo>
                <a:lnTo>
                  <a:pt x="835139" y="15054"/>
                </a:lnTo>
                <a:lnTo>
                  <a:pt x="807230" y="3920"/>
                </a:lnTo>
                <a:lnTo>
                  <a:pt x="776249" y="0"/>
                </a:lnTo>
                <a:close/>
              </a:path>
              <a:path w="877570" h="243840">
                <a:moveTo>
                  <a:pt x="837145" y="165290"/>
                </a:moveTo>
                <a:lnTo>
                  <a:pt x="826739" y="179075"/>
                </a:lnTo>
                <a:lnTo>
                  <a:pt x="812598" y="189504"/>
                </a:lnTo>
                <a:lnTo>
                  <a:pt x="795506" y="196106"/>
                </a:lnTo>
                <a:lnTo>
                  <a:pt x="776249" y="198412"/>
                </a:lnTo>
                <a:lnTo>
                  <a:pt x="869023" y="198412"/>
                </a:lnTo>
                <a:lnTo>
                  <a:pt x="876960" y="188379"/>
                </a:lnTo>
                <a:lnTo>
                  <a:pt x="837145" y="165290"/>
                </a:lnTo>
                <a:close/>
              </a:path>
              <a:path w="877570" h="243840">
                <a:moveTo>
                  <a:pt x="868666" y="44831"/>
                </a:moveTo>
                <a:lnTo>
                  <a:pt x="776249" y="44831"/>
                </a:lnTo>
                <a:lnTo>
                  <a:pt x="795458" y="47141"/>
                </a:lnTo>
                <a:lnTo>
                  <a:pt x="812469" y="53781"/>
                </a:lnTo>
                <a:lnTo>
                  <a:pt x="826594" y="64312"/>
                </a:lnTo>
                <a:lnTo>
                  <a:pt x="837145" y="78295"/>
                </a:lnTo>
                <a:lnTo>
                  <a:pt x="876960" y="55206"/>
                </a:lnTo>
                <a:lnTo>
                  <a:pt x="868666" y="44831"/>
                </a:lnTo>
                <a:close/>
              </a:path>
              <a:path w="877570" h="243840">
                <a:moveTo>
                  <a:pt x="438315" y="4686"/>
                </a:moveTo>
                <a:lnTo>
                  <a:pt x="390804" y="4686"/>
                </a:lnTo>
                <a:lnTo>
                  <a:pt x="390804" y="238899"/>
                </a:lnTo>
                <a:lnTo>
                  <a:pt x="436981" y="238899"/>
                </a:lnTo>
                <a:lnTo>
                  <a:pt x="436981" y="87325"/>
                </a:lnTo>
                <a:lnTo>
                  <a:pt x="488504" y="87325"/>
                </a:lnTo>
                <a:lnTo>
                  <a:pt x="438315" y="4686"/>
                </a:lnTo>
                <a:close/>
              </a:path>
              <a:path w="877570" h="243840">
                <a:moveTo>
                  <a:pt x="620001" y="86995"/>
                </a:moveTo>
                <a:lnTo>
                  <a:pt x="574166" y="86995"/>
                </a:lnTo>
                <a:lnTo>
                  <a:pt x="574166" y="238899"/>
                </a:lnTo>
                <a:lnTo>
                  <a:pt x="620001" y="238899"/>
                </a:lnTo>
                <a:lnTo>
                  <a:pt x="620001" y="86995"/>
                </a:lnTo>
                <a:close/>
              </a:path>
              <a:path w="877570" h="243840">
                <a:moveTo>
                  <a:pt x="488504" y="87325"/>
                </a:moveTo>
                <a:lnTo>
                  <a:pt x="436981" y="87325"/>
                </a:lnTo>
                <a:lnTo>
                  <a:pt x="502894" y="195745"/>
                </a:lnTo>
                <a:lnTo>
                  <a:pt x="508241" y="195745"/>
                </a:lnTo>
                <a:lnTo>
                  <a:pt x="556929" y="115430"/>
                </a:lnTo>
                <a:lnTo>
                  <a:pt x="505574" y="115430"/>
                </a:lnTo>
                <a:lnTo>
                  <a:pt x="488504" y="87325"/>
                </a:lnTo>
                <a:close/>
              </a:path>
              <a:path w="877570" h="243840">
                <a:moveTo>
                  <a:pt x="620001" y="4686"/>
                </a:moveTo>
                <a:lnTo>
                  <a:pt x="572490" y="4686"/>
                </a:lnTo>
                <a:lnTo>
                  <a:pt x="505574" y="115430"/>
                </a:lnTo>
                <a:lnTo>
                  <a:pt x="556929" y="115430"/>
                </a:lnTo>
                <a:lnTo>
                  <a:pt x="574166" y="86995"/>
                </a:lnTo>
                <a:lnTo>
                  <a:pt x="620001" y="86995"/>
                </a:lnTo>
                <a:lnTo>
                  <a:pt x="620001" y="4686"/>
                </a:lnTo>
                <a:close/>
              </a:path>
              <a:path w="877570" h="243840">
                <a:moveTo>
                  <a:pt x="259981" y="0"/>
                </a:moveTo>
                <a:lnTo>
                  <a:pt x="211022" y="9384"/>
                </a:lnTo>
                <a:lnTo>
                  <a:pt x="172481" y="35174"/>
                </a:lnTo>
                <a:lnTo>
                  <a:pt x="147242" y="73825"/>
                </a:lnTo>
                <a:lnTo>
                  <a:pt x="138188" y="121793"/>
                </a:lnTo>
                <a:lnTo>
                  <a:pt x="147242" y="169621"/>
                </a:lnTo>
                <a:lnTo>
                  <a:pt x="172481" y="208287"/>
                </a:lnTo>
                <a:lnTo>
                  <a:pt x="211022" y="234155"/>
                </a:lnTo>
                <a:lnTo>
                  <a:pt x="259981" y="243586"/>
                </a:lnTo>
                <a:lnTo>
                  <a:pt x="291153" y="239665"/>
                </a:lnTo>
                <a:lnTo>
                  <a:pt x="319124" y="228531"/>
                </a:lnTo>
                <a:lnTo>
                  <a:pt x="342700" y="211123"/>
                </a:lnTo>
                <a:lnTo>
                  <a:pt x="352756" y="198412"/>
                </a:lnTo>
                <a:lnTo>
                  <a:pt x="259981" y="198412"/>
                </a:lnTo>
                <a:lnTo>
                  <a:pt x="228771" y="192744"/>
                </a:lnTo>
                <a:lnTo>
                  <a:pt x="204809" y="176914"/>
                </a:lnTo>
                <a:lnTo>
                  <a:pt x="189444" y="152677"/>
                </a:lnTo>
                <a:lnTo>
                  <a:pt x="184022" y="121793"/>
                </a:lnTo>
                <a:lnTo>
                  <a:pt x="189444" y="90709"/>
                </a:lnTo>
                <a:lnTo>
                  <a:pt x="204809" y="66371"/>
                </a:lnTo>
                <a:lnTo>
                  <a:pt x="228771" y="50503"/>
                </a:lnTo>
                <a:lnTo>
                  <a:pt x="259981" y="44831"/>
                </a:lnTo>
                <a:lnTo>
                  <a:pt x="352396" y="44831"/>
                </a:lnTo>
                <a:lnTo>
                  <a:pt x="342508" y="32462"/>
                </a:lnTo>
                <a:lnTo>
                  <a:pt x="318866" y="15054"/>
                </a:lnTo>
                <a:lnTo>
                  <a:pt x="290960" y="3920"/>
                </a:lnTo>
                <a:lnTo>
                  <a:pt x="259981" y="0"/>
                </a:lnTo>
                <a:close/>
              </a:path>
              <a:path w="877570" h="243840">
                <a:moveTo>
                  <a:pt x="320878" y="165290"/>
                </a:moveTo>
                <a:lnTo>
                  <a:pt x="310466" y="179075"/>
                </a:lnTo>
                <a:lnTo>
                  <a:pt x="296325" y="189504"/>
                </a:lnTo>
                <a:lnTo>
                  <a:pt x="279237" y="196106"/>
                </a:lnTo>
                <a:lnTo>
                  <a:pt x="259981" y="198412"/>
                </a:lnTo>
                <a:lnTo>
                  <a:pt x="352756" y="198412"/>
                </a:lnTo>
                <a:lnTo>
                  <a:pt x="360692" y="188379"/>
                </a:lnTo>
                <a:lnTo>
                  <a:pt x="320878" y="165290"/>
                </a:lnTo>
                <a:close/>
              </a:path>
              <a:path w="877570" h="243840">
                <a:moveTo>
                  <a:pt x="352396" y="44831"/>
                </a:moveTo>
                <a:lnTo>
                  <a:pt x="259981" y="44831"/>
                </a:lnTo>
                <a:lnTo>
                  <a:pt x="279190" y="47141"/>
                </a:lnTo>
                <a:lnTo>
                  <a:pt x="296202" y="53781"/>
                </a:lnTo>
                <a:lnTo>
                  <a:pt x="310327" y="64312"/>
                </a:lnTo>
                <a:lnTo>
                  <a:pt x="320878" y="78295"/>
                </a:lnTo>
                <a:lnTo>
                  <a:pt x="360692" y="55206"/>
                </a:lnTo>
                <a:lnTo>
                  <a:pt x="352396" y="44831"/>
                </a:lnTo>
                <a:close/>
              </a:path>
              <a:path w="877570" h="243840">
                <a:moveTo>
                  <a:pt x="46177" y="4686"/>
                </a:moveTo>
                <a:lnTo>
                  <a:pt x="0" y="4686"/>
                </a:lnTo>
                <a:lnTo>
                  <a:pt x="0" y="238899"/>
                </a:lnTo>
                <a:lnTo>
                  <a:pt x="135521" y="238899"/>
                </a:lnTo>
                <a:lnTo>
                  <a:pt x="135521" y="194741"/>
                </a:lnTo>
                <a:lnTo>
                  <a:pt x="46177" y="194741"/>
                </a:lnTo>
                <a:lnTo>
                  <a:pt x="46177" y="4686"/>
                </a:lnTo>
                <a:close/>
              </a:path>
            </a:pathLst>
          </a:custGeom>
          <a:solidFill>
            <a:srgbClr val="007377"/>
          </a:solidFill>
        </p:spPr>
        <p:txBody>
          <a:bodyPr wrap="square" lIns="0" tIns="0" rIns="0" bIns="0" rtlCol="0"/>
          <a:lstStyle/>
          <a:p>
            <a:endParaRPr sz="1227"/>
          </a:p>
        </p:txBody>
      </p:sp>
      <p:sp>
        <p:nvSpPr>
          <p:cNvPr id="4" name="object 4"/>
          <p:cNvSpPr/>
          <p:nvPr/>
        </p:nvSpPr>
        <p:spPr>
          <a:xfrm>
            <a:off x="7439136" y="687746"/>
            <a:ext cx="671945" cy="169718"/>
          </a:xfrm>
          <a:custGeom>
            <a:avLst/>
            <a:gdLst/>
            <a:ahLst/>
            <a:cxnLst/>
            <a:rect l="l" t="t" r="r" b="b"/>
            <a:pathLst>
              <a:path w="985520" h="248919">
                <a:moveTo>
                  <a:pt x="866000" y="10033"/>
                </a:moveTo>
                <a:lnTo>
                  <a:pt x="836879" y="10033"/>
                </a:lnTo>
                <a:lnTo>
                  <a:pt x="836879" y="244246"/>
                </a:lnTo>
                <a:lnTo>
                  <a:pt x="866000" y="244246"/>
                </a:lnTo>
                <a:lnTo>
                  <a:pt x="866000" y="155587"/>
                </a:lnTo>
                <a:lnTo>
                  <a:pt x="869815" y="130302"/>
                </a:lnTo>
                <a:lnTo>
                  <a:pt x="880217" y="113171"/>
                </a:lnTo>
                <a:lnTo>
                  <a:pt x="895639" y="103443"/>
                </a:lnTo>
                <a:lnTo>
                  <a:pt x="910383" y="101041"/>
                </a:lnTo>
                <a:lnTo>
                  <a:pt x="866000" y="101041"/>
                </a:lnTo>
                <a:lnTo>
                  <a:pt x="866000" y="10033"/>
                </a:lnTo>
                <a:close/>
              </a:path>
              <a:path w="985520" h="248919">
                <a:moveTo>
                  <a:pt x="973007" y="100368"/>
                </a:moveTo>
                <a:lnTo>
                  <a:pt x="914514" y="100368"/>
                </a:lnTo>
                <a:lnTo>
                  <a:pt x="931868" y="103201"/>
                </a:lnTo>
                <a:lnTo>
                  <a:pt x="944922" y="111494"/>
                </a:lnTo>
                <a:lnTo>
                  <a:pt x="953145" y="124933"/>
                </a:lnTo>
                <a:lnTo>
                  <a:pt x="956005" y="143205"/>
                </a:lnTo>
                <a:lnTo>
                  <a:pt x="956005" y="244246"/>
                </a:lnTo>
                <a:lnTo>
                  <a:pt x="985113" y="244246"/>
                </a:lnTo>
                <a:lnTo>
                  <a:pt x="985113" y="141528"/>
                </a:lnTo>
                <a:lnTo>
                  <a:pt x="980475" y="112693"/>
                </a:lnTo>
                <a:lnTo>
                  <a:pt x="973007" y="100368"/>
                </a:lnTo>
                <a:close/>
              </a:path>
              <a:path w="985520" h="248919">
                <a:moveTo>
                  <a:pt x="920203" y="72605"/>
                </a:moveTo>
                <a:lnTo>
                  <a:pt x="903596" y="74273"/>
                </a:lnTo>
                <a:lnTo>
                  <a:pt x="888963" y="79422"/>
                </a:lnTo>
                <a:lnTo>
                  <a:pt x="876400" y="88272"/>
                </a:lnTo>
                <a:lnTo>
                  <a:pt x="866000" y="101041"/>
                </a:lnTo>
                <a:lnTo>
                  <a:pt x="910383" y="101041"/>
                </a:lnTo>
                <a:lnTo>
                  <a:pt x="914514" y="100368"/>
                </a:lnTo>
                <a:lnTo>
                  <a:pt x="973007" y="100368"/>
                </a:lnTo>
                <a:lnTo>
                  <a:pt x="967336" y="91008"/>
                </a:lnTo>
                <a:lnTo>
                  <a:pt x="946858" y="77352"/>
                </a:lnTo>
                <a:lnTo>
                  <a:pt x="920203" y="72605"/>
                </a:lnTo>
                <a:close/>
              </a:path>
              <a:path w="985520" h="248919">
                <a:moveTo>
                  <a:pt x="756234" y="105054"/>
                </a:moveTo>
                <a:lnTo>
                  <a:pt x="727125" y="105054"/>
                </a:lnTo>
                <a:lnTo>
                  <a:pt x="727125" y="195732"/>
                </a:lnTo>
                <a:lnTo>
                  <a:pt x="731569" y="221904"/>
                </a:lnTo>
                <a:lnTo>
                  <a:pt x="745108" y="238191"/>
                </a:lnTo>
                <a:lnTo>
                  <a:pt x="768059" y="245377"/>
                </a:lnTo>
                <a:lnTo>
                  <a:pt x="800734" y="244246"/>
                </a:lnTo>
                <a:lnTo>
                  <a:pt x="800734" y="218795"/>
                </a:lnTo>
                <a:lnTo>
                  <a:pt x="781217" y="218795"/>
                </a:lnTo>
                <a:lnTo>
                  <a:pt x="767316" y="216985"/>
                </a:lnTo>
                <a:lnTo>
                  <a:pt x="758999" y="210156"/>
                </a:lnTo>
                <a:lnTo>
                  <a:pt x="756234" y="195732"/>
                </a:lnTo>
                <a:lnTo>
                  <a:pt x="756234" y="105054"/>
                </a:lnTo>
                <a:close/>
              </a:path>
              <a:path w="985520" h="248919">
                <a:moveTo>
                  <a:pt x="800734" y="218160"/>
                </a:moveTo>
                <a:lnTo>
                  <a:pt x="781217" y="218795"/>
                </a:lnTo>
                <a:lnTo>
                  <a:pt x="800734" y="218795"/>
                </a:lnTo>
                <a:lnTo>
                  <a:pt x="800734" y="218160"/>
                </a:lnTo>
                <a:close/>
              </a:path>
              <a:path w="985520" h="248919">
                <a:moveTo>
                  <a:pt x="800734" y="76949"/>
                </a:moveTo>
                <a:lnTo>
                  <a:pt x="694004" y="76949"/>
                </a:lnTo>
                <a:lnTo>
                  <a:pt x="694004" y="105054"/>
                </a:lnTo>
                <a:lnTo>
                  <a:pt x="800734" y="105054"/>
                </a:lnTo>
                <a:lnTo>
                  <a:pt x="800734" y="76949"/>
                </a:lnTo>
                <a:close/>
              </a:path>
              <a:path w="985520" h="248919">
                <a:moveTo>
                  <a:pt x="756234" y="30099"/>
                </a:moveTo>
                <a:lnTo>
                  <a:pt x="727125" y="38811"/>
                </a:lnTo>
                <a:lnTo>
                  <a:pt x="727125" y="76949"/>
                </a:lnTo>
                <a:lnTo>
                  <a:pt x="756234" y="76949"/>
                </a:lnTo>
                <a:lnTo>
                  <a:pt x="756234" y="30099"/>
                </a:lnTo>
                <a:close/>
              </a:path>
              <a:path w="985520" h="248919">
                <a:moveTo>
                  <a:pt x="663549" y="0"/>
                </a:moveTo>
                <a:lnTo>
                  <a:pt x="634441" y="0"/>
                </a:lnTo>
                <a:lnTo>
                  <a:pt x="634441" y="244246"/>
                </a:lnTo>
                <a:lnTo>
                  <a:pt x="663549" y="244246"/>
                </a:lnTo>
                <a:lnTo>
                  <a:pt x="663549" y="0"/>
                </a:lnTo>
                <a:close/>
              </a:path>
              <a:path w="985520" h="248919">
                <a:moveTo>
                  <a:pt x="496239" y="72605"/>
                </a:moveTo>
                <a:lnTo>
                  <a:pt x="463393" y="79390"/>
                </a:lnTo>
                <a:lnTo>
                  <a:pt x="436476" y="98031"/>
                </a:lnTo>
                <a:lnTo>
                  <a:pt x="418280" y="125958"/>
                </a:lnTo>
                <a:lnTo>
                  <a:pt x="411594" y="160604"/>
                </a:lnTo>
                <a:lnTo>
                  <a:pt x="418280" y="195244"/>
                </a:lnTo>
                <a:lnTo>
                  <a:pt x="436476" y="223172"/>
                </a:lnTo>
                <a:lnTo>
                  <a:pt x="463393" y="241816"/>
                </a:lnTo>
                <a:lnTo>
                  <a:pt x="496239" y="248602"/>
                </a:lnTo>
                <a:lnTo>
                  <a:pt x="516241" y="246297"/>
                </a:lnTo>
                <a:lnTo>
                  <a:pt x="533511" y="239695"/>
                </a:lnTo>
                <a:lnTo>
                  <a:pt x="547956" y="229266"/>
                </a:lnTo>
                <a:lnTo>
                  <a:pt x="555290" y="220497"/>
                </a:lnTo>
                <a:lnTo>
                  <a:pt x="499922" y="220497"/>
                </a:lnTo>
                <a:lnTo>
                  <a:pt x="476551" y="215937"/>
                </a:lnTo>
                <a:lnTo>
                  <a:pt x="457763" y="203347"/>
                </a:lnTo>
                <a:lnTo>
                  <a:pt x="445249" y="184358"/>
                </a:lnTo>
                <a:lnTo>
                  <a:pt x="440702" y="160604"/>
                </a:lnTo>
                <a:lnTo>
                  <a:pt x="445249" y="136844"/>
                </a:lnTo>
                <a:lnTo>
                  <a:pt x="457763" y="117856"/>
                </a:lnTo>
                <a:lnTo>
                  <a:pt x="476551" y="105268"/>
                </a:lnTo>
                <a:lnTo>
                  <a:pt x="499922" y="100711"/>
                </a:lnTo>
                <a:lnTo>
                  <a:pt x="555290" y="100711"/>
                </a:lnTo>
                <a:lnTo>
                  <a:pt x="547956" y="91942"/>
                </a:lnTo>
                <a:lnTo>
                  <a:pt x="533511" y="81513"/>
                </a:lnTo>
                <a:lnTo>
                  <a:pt x="516241" y="74911"/>
                </a:lnTo>
                <a:lnTo>
                  <a:pt x="496239" y="72605"/>
                </a:lnTo>
                <a:close/>
              </a:path>
              <a:path w="985520" h="248919">
                <a:moveTo>
                  <a:pt x="588594" y="215480"/>
                </a:moveTo>
                <a:lnTo>
                  <a:pt x="559485" y="215480"/>
                </a:lnTo>
                <a:lnTo>
                  <a:pt x="559485" y="244246"/>
                </a:lnTo>
                <a:lnTo>
                  <a:pt x="588594" y="244246"/>
                </a:lnTo>
                <a:lnTo>
                  <a:pt x="588594" y="215480"/>
                </a:lnTo>
                <a:close/>
              </a:path>
              <a:path w="985520" h="248919">
                <a:moveTo>
                  <a:pt x="555290" y="100711"/>
                </a:moveTo>
                <a:lnTo>
                  <a:pt x="499922" y="100711"/>
                </a:lnTo>
                <a:lnTo>
                  <a:pt x="523486" y="105268"/>
                </a:lnTo>
                <a:lnTo>
                  <a:pt x="542377" y="117856"/>
                </a:lnTo>
                <a:lnTo>
                  <a:pt x="554931" y="136844"/>
                </a:lnTo>
                <a:lnTo>
                  <a:pt x="559485" y="160604"/>
                </a:lnTo>
                <a:lnTo>
                  <a:pt x="554931" y="184358"/>
                </a:lnTo>
                <a:lnTo>
                  <a:pt x="542377" y="203347"/>
                </a:lnTo>
                <a:lnTo>
                  <a:pt x="523486" y="215937"/>
                </a:lnTo>
                <a:lnTo>
                  <a:pt x="499922" y="220497"/>
                </a:lnTo>
                <a:lnTo>
                  <a:pt x="555290" y="220497"/>
                </a:lnTo>
                <a:lnTo>
                  <a:pt x="559485" y="215480"/>
                </a:lnTo>
                <a:lnTo>
                  <a:pt x="588594" y="215480"/>
                </a:lnTo>
                <a:lnTo>
                  <a:pt x="588594" y="105727"/>
                </a:lnTo>
                <a:lnTo>
                  <a:pt x="559485" y="105727"/>
                </a:lnTo>
                <a:lnTo>
                  <a:pt x="555290" y="100711"/>
                </a:lnTo>
                <a:close/>
              </a:path>
              <a:path w="985520" h="248919">
                <a:moveTo>
                  <a:pt x="588594" y="76949"/>
                </a:moveTo>
                <a:lnTo>
                  <a:pt x="559485" y="76949"/>
                </a:lnTo>
                <a:lnTo>
                  <a:pt x="559485" y="105727"/>
                </a:lnTo>
                <a:lnTo>
                  <a:pt x="588594" y="105727"/>
                </a:lnTo>
                <a:lnTo>
                  <a:pt x="588594" y="76949"/>
                </a:lnTo>
                <a:close/>
              </a:path>
              <a:path w="985520" h="248919">
                <a:moveTo>
                  <a:pt x="302831" y="72605"/>
                </a:moveTo>
                <a:lnTo>
                  <a:pt x="267112" y="79390"/>
                </a:lnTo>
                <a:lnTo>
                  <a:pt x="239423" y="98031"/>
                </a:lnTo>
                <a:lnTo>
                  <a:pt x="221521" y="125958"/>
                </a:lnTo>
                <a:lnTo>
                  <a:pt x="215163" y="160604"/>
                </a:lnTo>
                <a:lnTo>
                  <a:pt x="221599" y="195528"/>
                </a:lnTo>
                <a:lnTo>
                  <a:pt x="239798" y="223424"/>
                </a:lnTo>
                <a:lnTo>
                  <a:pt x="268098" y="241910"/>
                </a:lnTo>
                <a:lnTo>
                  <a:pt x="304838" y="248602"/>
                </a:lnTo>
                <a:lnTo>
                  <a:pt x="328382" y="245893"/>
                </a:lnTo>
                <a:lnTo>
                  <a:pt x="348667" y="238228"/>
                </a:lnTo>
                <a:lnTo>
                  <a:pt x="365440" y="226297"/>
                </a:lnTo>
                <a:lnTo>
                  <a:pt x="369742" y="221170"/>
                </a:lnTo>
                <a:lnTo>
                  <a:pt x="305511" y="221170"/>
                </a:lnTo>
                <a:lnTo>
                  <a:pt x="283715" y="218033"/>
                </a:lnTo>
                <a:lnTo>
                  <a:pt x="265688" y="208872"/>
                </a:lnTo>
                <a:lnTo>
                  <a:pt x="252431" y="194065"/>
                </a:lnTo>
                <a:lnTo>
                  <a:pt x="244944" y="173990"/>
                </a:lnTo>
                <a:lnTo>
                  <a:pt x="385140" y="173990"/>
                </a:lnTo>
                <a:lnTo>
                  <a:pt x="385813" y="169633"/>
                </a:lnTo>
                <a:lnTo>
                  <a:pt x="386143" y="165290"/>
                </a:lnTo>
                <a:lnTo>
                  <a:pt x="386085" y="160604"/>
                </a:lnTo>
                <a:lnTo>
                  <a:pt x="383961" y="148551"/>
                </a:lnTo>
                <a:lnTo>
                  <a:pt x="244944" y="148551"/>
                </a:lnTo>
                <a:lnTo>
                  <a:pt x="251542" y="128691"/>
                </a:lnTo>
                <a:lnTo>
                  <a:pt x="263848" y="113379"/>
                </a:lnTo>
                <a:lnTo>
                  <a:pt x="281174" y="103524"/>
                </a:lnTo>
                <a:lnTo>
                  <a:pt x="302831" y="100037"/>
                </a:lnTo>
                <a:lnTo>
                  <a:pt x="363928" y="100037"/>
                </a:lnTo>
                <a:lnTo>
                  <a:pt x="363432" y="99206"/>
                </a:lnTo>
                <a:lnTo>
                  <a:pt x="337162" y="79820"/>
                </a:lnTo>
                <a:lnTo>
                  <a:pt x="302831" y="72605"/>
                </a:lnTo>
                <a:close/>
              </a:path>
              <a:path w="985520" h="248919">
                <a:moveTo>
                  <a:pt x="353694" y="196735"/>
                </a:moveTo>
                <a:lnTo>
                  <a:pt x="345882" y="206345"/>
                </a:lnTo>
                <a:lnTo>
                  <a:pt x="335122" y="214101"/>
                </a:lnTo>
                <a:lnTo>
                  <a:pt x="321603" y="219283"/>
                </a:lnTo>
                <a:lnTo>
                  <a:pt x="305511" y="221170"/>
                </a:lnTo>
                <a:lnTo>
                  <a:pt x="369742" y="221170"/>
                </a:lnTo>
                <a:lnTo>
                  <a:pt x="378447" y="210794"/>
                </a:lnTo>
                <a:lnTo>
                  <a:pt x="353694" y="196735"/>
                </a:lnTo>
                <a:close/>
              </a:path>
              <a:path w="985520" h="248919">
                <a:moveTo>
                  <a:pt x="363928" y="100037"/>
                </a:moveTo>
                <a:lnTo>
                  <a:pt x="302831" y="100037"/>
                </a:lnTo>
                <a:lnTo>
                  <a:pt x="321130" y="102960"/>
                </a:lnTo>
                <a:lnTo>
                  <a:pt x="337297" y="111874"/>
                </a:lnTo>
                <a:lnTo>
                  <a:pt x="349699" y="126998"/>
                </a:lnTo>
                <a:lnTo>
                  <a:pt x="356704" y="148551"/>
                </a:lnTo>
                <a:lnTo>
                  <a:pt x="383961" y="148551"/>
                </a:lnTo>
                <a:lnTo>
                  <a:pt x="380230" y="127373"/>
                </a:lnTo>
                <a:lnTo>
                  <a:pt x="363928" y="100037"/>
                </a:lnTo>
                <a:close/>
              </a:path>
              <a:path w="985520" h="248919">
                <a:moveTo>
                  <a:pt x="31127" y="10033"/>
                </a:moveTo>
                <a:lnTo>
                  <a:pt x="0" y="10033"/>
                </a:lnTo>
                <a:lnTo>
                  <a:pt x="0" y="244246"/>
                </a:lnTo>
                <a:lnTo>
                  <a:pt x="31127" y="244246"/>
                </a:lnTo>
                <a:lnTo>
                  <a:pt x="31127" y="138849"/>
                </a:lnTo>
                <a:lnTo>
                  <a:pt x="175679" y="138849"/>
                </a:lnTo>
                <a:lnTo>
                  <a:pt x="175679" y="109410"/>
                </a:lnTo>
                <a:lnTo>
                  <a:pt x="31127" y="109410"/>
                </a:lnTo>
                <a:lnTo>
                  <a:pt x="31127" y="10033"/>
                </a:lnTo>
                <a:close/>
              </a:path>
              <a:path w="985520" h="248919">
                <a:moveTo>
                  <a:pt x="175679" y="138849"/>
                </a:moveTo>
                <a:lnTo>
                  <a:pt x="144894" y="138849"/>
                </a:lnTo>
                <a:lnTo>
                  <a:pt x="144894" y="244246"/>
                </a:lnTo>
                <a:lnTo>
                  <a:pt x="175679" y="244246"/>
                </a:lnTo>
                <a:lnTo>
                  <a:pt x="175679" y="138849"/>
                </a:lnTo>
                <a:close/>
              </a:path>
              <a:path w="985520" h="248919">
                <a:moveTo>
                  <a:pt x="175679" y="10033"/>
                </a:moveTo>
                <a:lnTo>
                  <a:pt x="144894" y="10033"/>
                </a:lnTo>
                <a:lnTo>
                  <a:pt x="144894" y="109410"/>
                </a:lnTo>
                <a:lnTo>
                  <a:pt x="175679" y="109410"/>
                </a:lnTo>
                <a:lnTo>
                  <a:pt x="175679" y="10033"/>
                </a:lnTo>
                <a:close/>
              </a:path>
            </a:pathLst>
          </a:custGeom>
          <a:solidFill>
            <a:srgbClr val="20C1DC"/>
          </a:solidFill>
        </p:spPr>
        <p:txBody>
          <a:bodyPr wrap="square" lIns="0" tIns="0" rIns="0" bIns="0" rtlCol="0"/>
          <a:lstStyle/>
          <a:p>
            <a:endParaRPr sz="1227"/>
          </a:p>
        </p:txBody>
      </p:sp>
      <p:grpSp>
        <p:nvGrpSpPr>
          <p:cNvPr id="5" name="object 5"/>
          <p:cNvGrpSpPr/>
          <p:nvPr/>
        </p:nvGrpSpPr>
        <p:grpSpPr>
          <a:xfrm>
            <a:off x="8090783" y="312519"/>
            <a:ext cx="342900" cy="318654"/>
            <a:chOff x="6811881" y="458361"/>
            <a:chExt cx="502920" cy="467359"/>
          </a:xfrm>
        </p:grpSpPr>
        <p:sp>
          <p:nvSpPr>
            <p:cNvPr id="6" name="object 6"/>
            <p:cNvSpPr/>
            <p:nvPr/>
          </p:nvSpPr>
          <p:spPr>
            <a:xfrm>
              <a:off x="6811881" y="546835"/>
              <a:ext cx="222250" cy="288925"/>
            </a:xfrm>
            <a:custGeom>
              <a:avLst/>
              <a:gdLst/>
              <a:ahLst/>
              <a:cxnLst/>
              <a:rect l="l" t="t" r="r" b="b"/>
              <a:pathLst>
                <a:path w="222250" h="288925">
                  <a:moveTo>
                    <a:pt x="77915" y="0"/>
                  </a:moveTo>
                  <a:lnTo>
                    <a:pt x="40889" y="16027"/>
                  </a:lnTo>
                  <a:lnTo>
                    <a:pt x="13495" y="46732"/>
                  </a:lnTo>
                  <a:lnTo>
                    <a:pt x="0" y="90036"/>
                  </a:lnTo>
                  <a:lnTo>
                    <a:pt x="3566" y="137478"/>
                  </a:lnTo>
                  <a:lnTo>
                    <a:pt x="22093" y="184297"/>
                  </a:lnTo>
                  <a:lnTo>
                    <a:pt x="52621" y="227247"/>
                  </a:lnTo>
                  <a:lnTo>
                    <a:pt x="92192" y="263084"/>
                  </a:lnTo>
                  <a:lnTo>
                    <a:pt x="137845" y="288562"/>
                  </a:lnTo>
                  <a:lnTo>
                    <a:pt x="116532" y="236463"/>
                  </a:lnTo>
                  <a:lnTo>
                    <a:pt x="113029" y="192564"/>
                  </a:lnTo>
                  <a:lnTo>
                    <a:pt x="123318" y="157899"/>
                  </a:lnTo>
                  <a:lnTo>
                    <a:pt x="143379" y="133502"/>
                  </a:lnTo>
                  <a:lnTo>
                    <a:pt x="169193" y="120408"/>
                  </a:lnTo>
                  <a:lnTo>
                    <a:pt x="196743" y="119650"/>
                  </a:lnTo>
                  <a:lnTo>
                    <a:pt x="222008" y="132263"/>
                  </a:lnTo>
                  <a:lnTo>
                    <a:pt x="215611" y="88083"/>
                  </a:lnTo>
                  <a:lnTo>
                    <a:pt x="192960" y="48494"/>
                  </a:lnTo>
                  <a:lnTo>
                    <a:pt x="159408" y="17906"/>
                  </a:lnTo>
                  <a:lnTo>
                    <a:pt x="120307" y="729"/>
                  </a:lnTo>
                  <a:lnTo>
                    <a:pt x="77915" y="0"/>
                  </a:lnTo>
                  <a:close/>
                </a:path>
              </a:pathLst>
            </a:custGeom>
            <a:solidFill>
              <a:srgbClr val="007377"/>
            </a:solidFill>
          </p:spPr>
          <p:txBody>
            <a:bodyPr wrap="square" lIns="0" tIns="0" rIns="0" bIns="0" rtlCol="0"/>
            <a:lstStyle/>
            <a:p>
              <a:endParaRPr sz="1227"/>
            </a:p>
          </p:txBody>
        </p:sp>
        <p:sp>
          <p:nvSpPr>
            <p:cNvPr id="7" name="object 7"/>
            <p:cNvSpPr/>
            <p:nvPr/>
          </p:nvSpPr>
          <p:spPr>
            <a:xfrm>
              <a:off x="6857269" y="458361"/>
              <a:ext cx="457834" cy="467359"/>
            </a:xfrm>
            <a:custGeom>
              <a:avLst/>
              <a:gdLst/>
              <a:ahLst/>
              <a:cxnLst/>
              <a:rect l="l" t="t" r="r" b="b"/>
              <a:pathLst>
                <a:path w="457834" h="467359">
                  <a:moveTo>
                    <a:pt x="310110" y="0"/>
                  </a:moveTo>
                  <a:lnTo>
                    <a:pt x="267874" y="472"/>
                  </a:lnTo>
                  <a:lnTo>
                    <a:pt x="224287" y="13847"/>
                  </a:lnTo>
                  <a:lnTo>
                    <a:pt x="184532" y="43675"/>
                  </a:lnTo>
                  <a:lnTo>
                    <a:pt x="153797" y="93509"/>
                  </a:lnTo>
                  <a:lnTo>
                    <a:pt x="177440" y="119126"/>
                  </a:lnTo>
                  <a:lnTo>
                    <a:pt x="195143" y="148412"/>
                  </a:lnTo>
                  <a:lnTo>
                    <a:pt x="206697" y="180564"/>
                  </a:lnTo>
                  <a:lnTo>
                    <a:pt x="211897" y="214778"/>
                  </a:lnTo>
                  <a:lnTo>
                    <a:pt x="210536" y="250251"/>
                  </a:lnTo>
                  <a:lnTo>
                    <a:pt x="187309" y="321759"/>
                  </a:lnTo>
                  <a:lnTo>
                    <a:pt x="165030" y="356186"/>
                  </a:lnTo>
                  <a:lnTo>
                    <a:pt x="135366" y="388658"/>
                  </a:lnTo>
                  <a:lnTo>
                    <a:pt x="98110" y="418371"/>
                  </a:lnTo>
                  <a:lnTo>
                    <a:pt x="53057" y="444521"/>
                  </a:lnTo>
                  <a:lnTo>
                    <a:pt x="0" y="466305"/>
                  </a:lnTo>
                  <a:lnTo>
                    <a:pt x="44965" y="467149"/>
                  </a:lnTo>
                  <a:lnTo>
                    <a:pt x="90970" y="464304"/>
                  </a:lnTo>
                  <a:lnTo>
                    <a:pt x="137331" y="457654"/>
                  </a:lnTo>
                  <a:lnTo>
                    <a:pt x="183366" y="447086"/>
                  </a:lnTo>
                  <a:lnTo>
                    <a:pt x="228393" y="432486"/>
                  </a:lnTo>
                  <a:lnTo>
                    <a:pt x="271729" y="413739"/>
                  </a:lnTo>
                  <a:lnTo>
                    <a:pt x="312692" y="390732"/>
                  </a:lnTo>
                  <a:lnTo>
                    <a:pt x="350598" y="363351"/>
                  </a:lnTo>
                  <a:lnTo>
                    <a:pt x="384767" y="331480"/>
                  </a:lnTo>
                  <a:lnTo>
                    <a:pt x="414515" y="295007"/>
                  </a:lnTo>
                  <a:lnTo>
                    <a:pt x="435672" y="258767"/>
                  </a:lnTo>
                  <a:lnTo>
                    <a:pt x="450294" y="219579"/>
                  </a:lnTo>
                  <a:lnTo>
                    <a:pt x="457399" y="178985"/>
                  </a:lnTo>
                  <a:lnTo>
                    <a:pt x="456004" y="138526"/>
                  </a:lnTo>
                  <a:lnTo>
                    <a:pt x="445129" y="99743"/>
                  </a:lnTo>
                  <a:lnTo>
                    <a:pt x="423793" y="64180"/>
                  </a:lnTo>
                  <a:lnTo>
                    <a:pt x="391013" y="33377"/>
                  </a:lnTo>
                  <a:lnTo>
                    <a:pt x="345808" y="8876"/>
                  </a:lnTo>
                  <a:lnTo>
                    <a:pt x="310110" y="0"/>
                  </a:lnTo>
                  <a:close/>
                </a:path>
              </a:pathLst>
            </a:custGeom>
            <a:solidFill>
              <a:srgbClr val="20C1DC"/>
            </a:solidFill>
          </p:spPr>
          <p:txBody>
            <a:bodyPr wrap="square" lIns="0" tIns="0" rIns="0" bIns="0" rtlCol="0"/>
            <a:lstStyle/>
            <a:p>
              <a:endParaRPr sz="1227"/>
            </a:p>
          </p:txBody>
        </p:sp>
        <p:sp>
          <p:nvSpPr>
            <p:cNvPr id="8" name="object 8"/>
            <p:cNvSpPr/>
            <p:nvPr/>
          </p:nvSpPr>
          <p:spPr>
            <a:xfrm>
              <a:off x="6960234" y="707153"/>
              <a:ext cx="58419" cy="109220"/>
            </a:xfrm>
            <a:custGeom>
              <a:avLst/>
              <a:gdLst/>
              <a:ahLst/>
              <a:cxnLst/>
              <a:rect l="l" t="t" r="r" b="b"/>
              <a:pathLst>
                <a:path w="58420" h="109219">
                  <a:moveTo>
                    <a:pt x="44262" y="0"/>
                  </a:moveTo>
                  <a:lnTo>
                    <a:pt x="15547" y="5955"/>
                  </a:lnTo>
                  <a:lnTo>
                    <a:pt x="606" y="37106"/>
                  </a:lnTo>
                  <a:lnTo>
                    <a:pt x="0" y="77006"/>
                  </a:lnTo>
                  <a:lnTo>
                    <a:pt x="14290" y="109207"/>
                  </a:lnTo>
                  <a:lnTo>
                    <a:pt x="41358" y="77904"/>
                  </a:lnTo>
                  <a:lnTo>
                    <a:pt x="56403" y="44416"/>
                  </a:lnTo>
                  <a:lnTo>
                    <a:pt x="57885" y="16022"/>
                  </a:lnTo>
                  <a:lnTo>
                    <a:pt x="44262" y="0"/>
                  </a:lnTo>
                  <a:close/>
                </a:path>
              </a:pathLst>
            </a:custGeom>
            <a:solidFill>
              <a:srgbClr val="99CA3C"/>
            </a:solidFill>
          </p:spPr>
          <p:txBody>
            <a:bodyPr wrap="square" lIns="0" tIns="0" rIns="0" bIns="0" rtlCol="0"/>
            <a:lstStyle/>
            <a:p>
              <a:endParaRPr sz="1227"/>
            </a:p>
          </p:txBody>
        </p:sp>
      </p:grpSp>
      <p:pic>
        <p:nvPicPr>
          <p:cNvPr id="9" name="object 9"/>
          <p:cNvPicPr/>
          <p:nvPr/>
        </p:nvPicPr>
        <p:blipFill>
          <a:blip r:embed="rId2" cstate="print"/>
          <a:stretch>
            <a:fillRect/>
          </a:stretch>
        </p:blipFill>
        <p:spPr>
          <a:xfrm>
            <a:off x="3983299" y="935182"/>
            <a:ext cx="386385" cy="1820"/>
          </a:xfrm>
          <a:prstGeom prst="rect">
            <a:avLst/>
          </a:prstGeom>
        </p:spPr>
      </p:pic>
      <p:grpSp>
        <p:nvGrpSpPr>
          <p:cNvPr id="14" name="Group 13">
            <a:extLst>
              <a:ext uri="{FF2B5EF4-FFF2-40B4-BE49-F238E27FC236}">
                <a16:creationId xmlns:a16="http://schemas.microsoft.com/office/drawing/2014/main" id="{C5074372-46B4-C0E4-77BF-C0C9CC54699C}"/>
              </a:ext>
            </a:extLst>
          </p:cNvPr>
          <p:cNvGrpSpPr/>
          <p:nvPr/>
        </p:nvGrpSpPr>
        <p:grpSpPr>
          <a:xfrm>
            <a:off x="536896" y="1064049"/>
            <a:ext cx="8665828" cy="5345408"/>
            <a:chOff x="729842" y="2057116"/>
            <a:chExt cx="8942663" cy="5345408"/>
          </a:xfrm>
        </p:grpSpPr>
        <p:grpSp>
          <p:nvGrpSpPr>
            <p:cNvPr id="10" name="object 10"/>
            <p:cNvGrpSpPr/>
            <p:nvPr/>
          </p:nvGrpSpPr>
          <p:grpSpPr>
            <a:xfrm>
              <a:off x="1109989" y="2259558"/>
              <a:ext cx="3774498" cy="1026968"/>
              <a:chOff x="1088899" y="1850021"/>
              <a:chExt cx="5535930" cy="1506220"/>
            </a:xfrm>
          </p:grpSpPr>
          <p:sp>
            <p:nvSpPr>
              <p:cNvPr id="11" name="object 11"/>
              <p:cNvSpPr/>
              <p:nvPr/>
            </p:nvSpPr>
            <p:spPr>
              <a:xfrm>
                <a:off x="1091768" y="1850021"/>
                <a:ext cx="5532755" cy="1506220"/>
              </a:xfrm>
              <a:custGeom>
                <a:avLst/>
                <a:gdLst/>
                <a:ahLst/>
                <a:cxnLst/>
                <a:rect l="l" t="t" r="r" b="b"/>
                <a:pathLst>
                  <a:path w="5532755" h="1506220">
                    <a:moveTo>
                      <a:pt x="5532615" y="0"/>
                    </a:moveTo>
                    <a:lnTo>
                      <a:pt x="0" y="0"/>
                    </a:lnTo>
                    <a:lnTo>
                      <a:pt x="0" y="1505826"/>
                    </a:lnTo>
                    <a:lnTo>
                      <a:pt x="5532615" y="1505826"/>
                    </a:lnTo>
                    <a:lnTo>
                      <a:pt x="5532615" y="0"/>
                    </a:lnTo>
                    <a:close/>
                  </a:path>
                </a:pathLst>
              </a:custGeom>
              <a:solidFill>
                <a:srgbClr val="007377">
                  <a:alpha val="19999"/>
                </a:srgbClr>
              </a:solidFill>
            </p:spPr>
            <p:txBody>
              <a:bodyPr wrap="square" lIns="0" tIns="0" rIns="0" bIns="0" rtlCol="0"/>
              <a:lstStyle/>
              <a:p>
                <a:endParaRPr sz="1227"/>
              </a:p>
            </p:txBody>
          </p:sp>
          <p:sp>
            <p:nvSpPr>
              <p:cNvPr id="12" name="object 12"/>
              <p:cNvSpPr/>
              <p:nvPr/>
            </p:nvSpPr>
            <p:spPr>
              <a:xfrm>
                <a:off x="1091769" y="1850021"/>
                <a:ext cx="0" cy="1506220"/>
              </a:xfrm>
              <a:custGeom>
                <a:avLst/>
                <a:gdLst/>
                <a:ahLst/>
                <a:cxnLst/>
                <a:rect l="l" t="t" r="r" b="b"/>
                <a:pathLst>
                  <a:path h="1506220">
                    <a:moveTo>
                      <a:pt x="0" y="1505826"/>
                    </a:moveTo>
                    <a:lnTo>
                      <a:pt x="0" y="0"/>
                    </a:lnTo>
                  </a:path>
                </a:pathLst>
              </a:custGeom>
              <a:ln w="5740">
                <a:solidFill>
                  <a:srgbClr val="FFFFFF"/>
                </a:solidFill>
              </a:ln>
            </p:spPr>
            <p:txBody>
              <a:bodyPr wrap="square" lIns="0" tIns="0" rIns="0" bIns="0" rtlCol="0"/>
              <a:lstStyle/>
              <a:p>
                <a:endParaRPr sz="1227"/>
              </a:p>
            </p:txBody>
          </p:sp>
        </p:grpSp>
        <p:sp>
          <p:nvSpPr>
            <p:cNvPr id="13" name="object 13"/>
            <p:cNvSpPr txBox="1"/>
            <p:nvPr/>
          </p:nvSpPr>
          <p:spPr>
            <a:xfrm>
              <a:off x="729842" y="2057116"/>
              <a:ext cx="8942663" cy="5345408"/>
            </a:xfrm>
            <a:prstGeom prst="rect">
              <a:avLst/>
            </a:prstGeom>
          </p:spPr>
          <p:txBody>
            <a:bodyPr vert="horz" wrap="square" lIns="0" tIns="8226" rIns="0" bIns="0" rtlCol="0">
              <a:spAutoFit/>
            </a:bodyPr>
            <a:lstStyle/>
            <a:p>
              <a:pPr marL="144169">
                <a:spcBef>
                  <a:spcPts val="65"/>
                </a:spcBef>
              </a:pPr>
              <a:r>
                <a:rPr sz="682" dirty="0">
                  <a:solidFill>
                    <a:srgbClr val="231F20"/>
                  </a:solidFill>
                  <a:latin typeface="Arial"/>
                  <a:cs typeface="Arial"/>
                </a:rPr>
                <a:t>AMN</a:t>
              </a:r>
              <a:r>
                <a:rPr sz="682" spc="-14" dirty="0">
                  <a:solidFill>
                    <a:srgbClr val="231F20"/>
                  </a:solidFill>
                  <a:latin typeface="Arial"/>
                  <a:cs typeface="Arial"/>
                </a:rPr>
                <a:t> </a:t>
              </a:r>
              <a:r>
                <a:rPr sz="682" spc="-7" dirty="0">
                  <a:solidFill>
                    <a:srgbClr val="231F20"/>
                  </a:solidFill>
                  <a:latin typeface="Arial"/>
                  <a:cs typeface="Arial"/>
                </a:rPr>
                <a:t>Healthcare</a:t>
              </a:r>
              <a:r>
                <a:rPr sz="682" spc="-14" dirty="0">
                  <a:solidFill>
                    <a:srgbClr val="231F20"/>
                  </a:solidFill>
                  <a:latin typeface="Arial"/>
                  <a:cs typeface="Arial"/>
                </a:rPr>
                <a:t> </a:t>
              </a:r>
              <a:r>
                <a:rPr sz="682" spc="-7" dirty="0">
                  <a:solidFill>
                    <a:srgbClr val="231F20"/>
                  </a:solidFill>
                  <a:latin typeface="Arial"/>
                  <a:cs typeface="Arial"/>
                </a:rPr>
                <a:t>Languages</a:t>
              </a:r>
              <a:r>
                <a:rPr sz="682" spc="-20" dirty="0">
                  <a:solidFill>
                    <a:srgbClr val="231F20"/>
                  </a:solidFill>
                  <a:latin typeface="Arial"/>
                  <a:cs typeface="Arial"/>
                </a:rPr>
                <a:t> </a:t>
              </a:r>
              <a:r>
                <a:rPr sz="682" dirty="0">
                  <a:solidFill>
                    <a:srgbClr val="231F20"/>
                  </a:solidFill>
                  <a:latin typeface="Arial"/>
                  <a:cs typeface="Arial"/>
                </a:rPr>
                <a:t>is</a:t>
              </a:r>
              <a:r>
                <a:rPr sz="682" spc="-17" dirty="0">
                  <a:solidFill>
                    <a:srgbClr val="231F20"/>
                  </a:solidFill>
                  <a:latin typeface="Arial"/>
                  <a:cs typeface="Arial"/>
                </a:rPr>
                <a:t> </a:t>
              </a:r>
              <a:r>
                <a:rPr sz="682" dirty="0">
                  <a:solidFill>
                    <a:srgbClr val="231F20"/>
                  </a:solidFill>
                  <a:latin typeface="Arial"/>
                  <a:cs typeface="Arial"/>
                </a:rPr>
                <a:t>the</a:t>
              </a:r>
              <a:r>
                <a:rPr sz="682" spc="-20" dirty="0">
                  <a:solidFill>
                    <a:srgbClr val="231F20"/>
                  </a:solidFill>
                  <a:latin typeface="Arial"/>
                  <a:cs typeface="Arial"/>
                </a:rPr>
                <a:t> </a:t>
              </a:r>
              <a:r>
                <a:rPr sz="682" spc="-7" dirty="0">
                  <a:solidFill>
                    <a:srgbClr val="231F20"/>
                  </a:solidFill>
                  <a:latin typeface="Arial"/>
                  <a:cs typeface="Arial"/>
                </a:rPr>
                <a:t>Interpretation</a:t>
              </a:r>
              <a:r>
                <a:rPr sz="682" spc="-14" dirty="0">
                  <a:solidFill>
                    <a:srgbClr val="231F20"/>
                  </a:solidFill>
                  <a:latin typeface="Arial"/>
                  <a:cs typeface="Arial"/>
                </a:rPr>
                <a:t> </a:t>
              </a:r>
              <a:r>
                <a:rPr sz="682" spc="-7" dirty="0">
                  <a:solidFill>
                    <a:srgbClr val="231F20"/>
                  </a:solidFill>
                  <a:latin typeface="Arial"/>
                  <a:cs typeface="Arial"/>
                </a:rPr>
                <a:t>Services</a:t>
              </a:r>
              <a:r>
                <a:rPr sz="682" spc="-20" dirty="0">
                  <a:solidFill>
                    <a:srgbClr val="231F20"/>
                  </a:solidFill>
                  <a:latin typeface="Arial"/>
                  <a:cs typeface="Arial"/>
                </a:rPr>
                <a:t> </a:t>
              </a:r>
              <a:r>
                <a:rPr sz="682" dirty="0">
                  <a:solidFill>
                    <a:srgbClr val="231F20"/>
                  </a:solidFill>
                  <a:latin typeface="Arial"/>
                  <a:cs typeface="Arial"/>
                </a:rPr>
                <a:t>for</a:t>
              </a:r>
              <a:r>
                <a:rPr sz="682" spc="-20" dirty="0">
                  <a:solidFill>
                    <a:srgbClr val="231F20"/>
                  </a:solidFill>
                  <a:latin typeface="Arial"/>
                  <a:cs typeface="Arial"/>
                </a:rPr>
                <a:t> </a:t>
              </a:r>
              <a:r>
                <a:rPr sz="682" dirty="0">
                  <a:solidFill>
                    <a:srgbClr val="231F20"/>
                  </a:solidFill>
                  <a:latin typeface="Arial"/>
                  <a:cs typeface="Arial"/>
                </a:rPr>
                <a:t>LCMC</a:t>
              </a:r>
              <a:r>
                <a:rPr sz="682" spc="-14" dirty="0">
                  <a:solidFill>
                    <a:srgbClr val="231F20"/>
                  </a:solidFill>
                  <a:latin typeface="Arial"/>
                  <a:cs typeface="Arial"/>
                </a:rPr>
                <a:t> </a:t>
              </a:r>
              <a:r>
                <a:rPr sz="682" spc="-7" dirty="0">
                  <a:solidFill>
                    <a:srgbClr val="231F20"/>
                  </a:solidFill>
                  <a:latin typeface="Arial"/>
                  <a:cs typeface="Arial"/>
                </a:rPr>
                <a:t>Health.</a:t>
              </a:r>
              <a:endParaRPr sz="682" dirty="0">
                <a:latin typeface="Arial"/>
                <a:cs typeface="Arial"/>
              </a:endParaRPr>
            </a:p>
            <a:p>
              <a:pPr>
                <a:spcBef>
                  <a:spcPts val="14"/>
                </a:spcBef>
              </a:pPr>
              <a:endParaRPr sz="989" dirty="0">
                <a:latin typeface="Arial"/>
                <a:cs typeface="Arial"/>
              </a:endParaRPr>
            </a:p>
            <a:p>
              <a:pPr marL="543343"/>
              <a:r>
                <a:rPr sz="852" b="1" dirty="0">
                  <a:solidFill>
                    <a:srgbClr val="007377"/>
                  </a:solidFill>
                  <a:latin typeface="Georgia"/>
                  <a:cs typeface="Georgia"/>
                </a:rPr>
                <a:t>Audio</a:t>
              </a:r>
              <a:r>
                <a:rPr sz="852" b="1" spc="20" dirty="0">
                  <a:solidFill>
                    <a:srgbClr val="007377"/>
                  </a:solidFill>
                  <a:latin typeface="Georgia"/>
                  <a:cs typeface="Georgia"/>
                </a:rPr>
                <a:t> </a:t>
              </a:r>
              <a:r>
                <a:rPr sz="852" b="1" dirty="0">
                  <a:solidFill>
                    <a:srgbClr val="007377"/>
                  </a:solidFill>
                  <a:latin typeface="Georgia"/>
                  <a:cs typeface="Georgia"/>
                </a:rPr>
                <a:t>Interpretation</a:t>
              </a:r>
              <a:r>
                <a:rPr sz="852" b="1" spc="31" dirty="0">
                  <a:solidFill>
                    <a:srgbClr val="007377"/>
                  </a:solidFill>
                  <a:latin typeface="Georgia"/>
                  <a:cs typeface="Georgia"/>
                </a:rPr>
                <a:t> </a:t>
              </a:r>
              <a:r>
                <a:rPr sz="852" b="1" spc="-7" dirty="0">
                  <a:solidFill>
                    <a:srgbClr val="007377"/>
                  </a:solidFill>
                  <a:latin typeface="Georgia"/>
                  <a:cs typeface="Georgia"/>
                </a:rPr>
                <a:t>Services</a:t>
              </a:r>
              <a:endParaRPr sz="852" dirty="0">
                <a:latin typeface="Georgia"/>
                <a:cs typeface="Georgia"/>
              </a:endParaRPr>
            </a:p>
            <a:p>
              <a:pPr marL="543343">
                <a:spcBef>
                  <a:spcPts val="51"/>
                </a:spcBef>
              </a:pPr>
              <a:r>
                <a:rPr sz="682" dirty="0">
                  <a:solidFill>
                    <a:srgbClr val="231F20"/>
                  </a:solidFill>
                  <a:latin typeface="Arial"/>
                  <a:cs typeface="Arial"/>
                </a:rPr>
                <a:t>Phone</a:t>
              </a:r>
              <a:r>
                <a:rPr sz="682" spc="-14" dirty="0">
                  <a:solidFill>
                    <a:srgbClr val="231F20"/>
                  </a:solidFill>
                  <a:latin typeface="Arial"/>
                  <a:cs typeface="Arial"/>
                </a:rPr>
                <a:t> </a:t>
              </a:r>
              <a:r>
                <a:rPr sz="682" spc="-7" dirty="0">
                  <a:solidFill>
                    <a:srgbClr val="231F20"/>
                  </a:solidFill>
                  <a:latin typeface="Arial"/>
                  <a:cs typeface="Arial"/>
                </a:rPr>
                <a:t>Number:</a:t>
              </a:r>
              <a:r>
                <a:rPr sz="682" spc="-10" dirty="0">
                  <a:solidFill>
                    <a:srgbClr val="231F20"/>
                  </a:solidFill>
                  <a:latin typeface="Arial"/>
                  <a:cs typeface="Arial"/>
                </a:rPr>
                <a:t> </a:t>
              </a:r>
              <a:r>
                <a:rPr sz="852" b="1" dirty="0">
                  <a:solidFill>
                    <a:srgbClr val="231F20"/>
                  </a:solidFill>
                  <a:latin typeface="Arial"/>
                  <a:cs typeface="Arial"/>
                </a:rPr>
                <a:t>877.426.1255</a:t>
              </a:r>
              <a:r>
                <a:rPr sz="852" b="1" spc="-58" dirty="0">
                  <a:solidFill>
                    <a:srgbClr val="231F20"/>
                  </a:solidFill>
                  <a:latin typeface="Arial"/>
                  <a:cs typeface="Arial"/>
                </a:rPr>
                <a:t> </a:t>
              </a:r>
              <a:r>
                <a:rPr sz="682" dirty="0">
                  <a:solidFill>
                    <a:srgbClr val="231F20"/>
                  </a:solidFill>
                  <a:latin typeface="Arial"/>
                  <a:cs typeface="Arial"/>
                </a:rPr>
                <a:t>to</a:t>
              </a:r>
              <a:r>
                <a:rPr sz="682" spc="-17" dirty="0">
                  <a:solidFill>
                    <a:srgbClr val="231F20"/>
                  </a:solidFill>
                  <a:latin typeface="Arial"/>
                  <a:cs typeface="Arial"/>
                </a:rPr>
                <a:t> </a:t>
              </a:r>
              <a:r>
                <a:rPr sz="682" dirty="0">
                  <a:solidFill>
                    <a:srgbClr val="231F20"/>
                  </a:solidFill>
                  <a:latin typeface="Arial"/>
                  <a:cs typeface="Arial"/>
                </a:rPr>
                <a:t>reach</a:t>
              </a:r>
              <a:r>
                <a:rPr sz="682" spc="-10" dirty="0">
                  <a:solidFill>
                    <a:srgbClr val="231F20"/>
                  </a:solidFill>
                  <a:latin typeface="Arial"/>
                  <a:cs typeface="Arial"/>
                </a:rPr>
                <a:t> </a:t>
              </a:r>
              <a:r>
                <a:rPr sz="682" dirty="0">
                  <a:solidFill>
                    <a:srgbClr val="231F20"/>
                  </a:solidFill>
                  <a:latin typeface="Arial"/>
                  <a:cs typeface="Arial"/>
                </a:rPr>
                <a:t>an</a:t>
              </a:r>
              <a:r>
                <a:rPr sz="682" spc="-17" dirty="0">
                  <a:solidFill>
                    <a:srgbClr val="231F20"/>
                  </a:solidFill>
                  <a:latin typeface="Arial"/>
                  <a:cs typeface="Arial"/>
                </a:rPr>
                <a:t> </a:t>
              </a:r>
              <a:r>
                <a:rPr sz="682" dirty="0">
                  <a:solidFill>
                    <a:srgbClr val="231F20"/>
                  </a:solidFill>
                  <a:latin typeface="Arial"/>
                  <a:cs typeface="Arial"/>
                </a:rPr>
                <a:t>audio</a:t>
              </a:r>
              <a:r>
                <a:rPr sz="682" spc="-10" dirty="0">
                  <a:solidFill>
                    <a:srgbClr val="231F20"/>
                  </a:solidFill>
                  <a:latin typeface="Arial"/>
                  <a:cs typeface="Arial"/>
                </a:rPr>
                <a:t> </a:t>
              </a:r>
              <a:r>
                <a:rPr sz="682" spc="-7" dirty="0">
                  <a:solidFill>
                    <a:srgbClr val="231F20"/>
                  </a:solidFill>
                  <a:latin typeface="Arial"/>
                  <a:cs typeface="Arial"/>
                </a:rPr>
                <a:t>interpreter</a:t>
              </a:r>
              <a:r>
                <a:rPr sz="682" spc="-14" dirty="0">
                  <a:solidFill>
                    <a:srgbClr val="231F20"/>
                  </a:solidFill>
                  <a:latin typeface="Arial"/>
                  <a:cs typeface="Arial"/>
                </a:rPr>
                <a:t> </a:t>
              </a:r>
              <a:r>
                <a:rPr sz="682" dirty="0">
                  <a:solidFill>
                    <a:srgbClr val="231F20"/>
                  </a:solidFill>
                  <a:latin typeface="Arial"/>
                  <a:cs typeface="Arial"/>
                </a:rPr>
                <a:t>in</a:t>
              </a:r>
              <a:r>
                <a:rPr sz="682" spc="-7" dirty="0">
                  <a:solidFill>
                    <a:srgbClr val="231F20"/>
                  </a:solidFill>
                  <a:latin typeface="Arial"/>
                  <a:cs typeface="Arial"/>
                </a:rPr>
                <a:t> </a:t>
              </a:r>
              <a:r>
                <a:rPr sz="682" dirty="0">
                  <a:solidFill>
                    <a:srgbClr val="231F20"/>
                  </a:solidFill>
                  <a:latin typeface="Arial"/>
                  <a:cs typeface="Arial"/>
                </a:rPr>
                <a:t>all</a:t>
              </a:r>
              <a:r>
                <a:rPr sz="682" spc="-10" dirty="0">
                  <a:solidFill>
                    <a:srgbClr val="231F20"/>
                  </a:solidFill>
                  <a:latin typeface="Arial"/>
                  <a:cs typeface="Arial"/>
                </a:rPr>
                <a:t> </a:t>
              </a:r>
              <a:r>
                <a:rPr sz="682" spc="-7" dirty="0">
                  <a:solidFill>
                    <a:srgbClr val="231F20"/>
                  </a:solidFill>
                  <a:latin typeface="Arial"/>
                  <a:cs typeface="Arial"/>
                </a:rPr>
                <a:t>languages</a:t>
              </a:r>
              <a:r>
                <a:rPr sz="682" spc="-10" dirty="0">
                  <a:solidFill>
                    <a:srgbClr val="231F20"/>
                  </a:solidFill>
                  <a:latin typeface="Arial"/>
                  <a:cs typeface="Arial"/>
                </a:rPr>
                <a:t> </a:t>
              </a:r>
              <a:r>
                <a:rPr sz="682" spc="-7" dirty="0">
                  <a:solidFill>
                    <a:srgbClr val="231F20"/>
                  </a:solidFill>
                  <a:latin typeface="Arial"/>
                  <a:cs typeface="Arial"/>
                </a:rPr>
                <a:t>24x7x365.</a:t>
              </a:r>
              <a:endParaRPr sz="682" dirty="0">
                <a:latin typeface="Arial"/>
                <a:cs typeface="Arial"/>
              </a:endParaRPr>
            </a:p>
            <a:p>
              <a:pPr marL="720417" indent="-71002">
                <a:spcBef>
                  <a:spcPts val="102"/>
                </a:spcBef>
                <a:buFont typeface="Symbol"/>
                <a:buChar char=""/>
                <a:tabLst>
                  <a:tab pos="720850" algn="l"/>
                </a:tabLst>
              </a:pPr>
              <a:r>
                <a:rPr sz="682" dirty="0">
                  <a:solidFill>
                    <a:srgbClr val="231F20"/>
                  </a:solidFill>
                  <a:latin typeface="Arial"/>
                  <a:cs typeface="Arial"/>
                </a:rPr>
                <a:t>Provide</a:t>
              </a:r>
              <a:r>
                <a:rPr sz="682" spc="-24" dirty="0">
                  <a:solidFill>
                    <a:srgbClr val="231F20"/>
                  </a:solidFill>
                  <a:latin typeface="Arial"/>
                  <a:cs typeface="Arial"/>
                </a:rPr>
                <a:t> </a:t>
              </a:r>
              <a:r>
                <a:rPr sz="682" dirty="0">
                  <a:solidFill>
                    <a:srgbClr val="231F20"/>
                  </a:solidFill>
                  <a:latin typeface="Arial"/>
                  <a:cs typeface="Arial"/>
                </a:rPr>
                <a:t>your</a:t>
              </a:r>
              <a:r>
                <a:rPr sz="682" spc="-24" dirty="0">
                  <a:solidFill>
                    <a:srgbClr val="231F20"/>
                  </a:solidFill>
                  <a:latin typeface="Arial"/>
                  <a:cs typeface="Arial"/>
                </a:rPr>
                <a:t> </a:t>
              </a:r>
              <a:r>
                <a:rPr sz="682" dirty="0">
                  <a:solidFill>
                    <a:srgbClr val="231F20"/>
                  </a:solidFill>
                  <a:latin typeface="Arial"/>
                  <a:cs typeface="Arial"/>
                </a:rPr>
                <a:t>name</a:t>
              </a:r>
              <a:r>
                <a:rPr sz="682" spc="-20" dirty="0">
                  <a:solidFill>
                    <a:srgbClr val="231F20"/>
                  </a:solidFill>
                  <a:latin typeface="Arial"/>
                  <a:cs typeface="Arial"/>
                </a:rPr>
                <a:t> </a:t>
              </a:r>
              <a:r>
                <a:rPr sz="682" dirty="0">
                  <a:solidFill>
                    <a:srgbClr val="231F20"/>
                  </a:solidFill>
                  <a:latin typeface="Arial"/>
                  <a:cs typeface="Arial"/>
                </a:rPr>
                <a:t>and</a:t>
              </a:r>
              <a:r>
                <a:rPr sz="682" spc="-31" dirty="0">
                  <a:solidFill>
                    <a:srgbClr val="231F20"/>
                  </a:solidFill>
                  <a:latin typeface="Arial"/>
                  <a:cs typeface="Arial"/>
                </a:rPr>
                <a:t> </a:t>
              </a:r>
              <a:r>
                <a:rPr sz="682" dirty="0">
                  <a:solidFill>
                    <a:srgbClr val="231F20"/>
                  </a:solidFill>
                  <a:latin typeface="Arial"/>
                  <a:cs typeface="Arial"/>
                </a:rPr>
                <a:t>account:</a:t>
              </a:r>
              <a:r>
                <a:rPr sz="682" spc="-24" dirty="0">
                  <a:solidFill>
                    <a:srgbClr val="231F20"/>
                  </a:solidFill>
                  <a:latin typeface="Arial"/>
                  <a:cs typeface="Arial"/>
                </a:rPr>
                <a:t> </a:t>
              </a:r>
              <a:r>
                <a:rPr sz="682" dirty="0">
                  <a:solidFill>
                    <a:srgbClr val="231F20"/>
                  </a:solidFill>
                  <a:latin typeface="Arial"/>
                  <a:cs typeface="Arial"/>
                </a:rPr>
                <a:t>ACB</a:t>
              </a:r>
              <a:r>
                <a:rPr sz="682" spc="-24" dirty="0">
                  <a:solidFill>
                    <a:srgbClr val="231F20"/>
                  </a:solidFill>
                  <a:latin typeface="Arial"/>
                  <a:cs typeface="Arial"/>
                </a:rPr>
                <a:t> </a:t>
              </a:r>
              <a:r>
                <a:rPr sz="682" dirty="0">
                  <a:solidFill>
                    <a:srgbClr val="231F20"/>
                  </a:solidFill>
                  <a:latin typeface="Arial"/>
                  <a:cs typeface="Arial"/>
                </a:rPr>
                <a:t>Clinic,</a:t>
              </a:r>
              <a:r>
                <a:rPr sz="682" spc="-17" dirty="0">
                  <a:solidFill>
                    <a:srgbClr val="231F20"/>
                  </a:solidFill>
                  <a:latin typeface="Arial"/>
                  <a:cs typeface="Arial"/>
                </a:rPr>
                <a:t> </a:t>
              </a:r>
              <a:r>
                <a:rPr sz="682" spc="-7" dirty="0">
                  <a:solidFill>
                    <a:srgbClr val="231F20"/>
                  </a:solidFill>
                  <a:latin typeface="Arial"/>
                  <a:cs typeface="Arial"/>
                </a:rPr>
                <a:t>Emergency</a:t>
              </a:r>
              <a:r>
                <a:rPr sz="682" spc="-20" dirty="0">
                  <a:solidFill>
                    <a:srgbClr val="231F20"/>
                  </a:solidFill>
                  <a:latin typeface="Arial"/>
                  <a:cs typeface="Arial"/>
                </a:rPr>
                <a:t> </a:t>
              </a:r>
              <a:r>
                <a:rPr sz="682" dirty="0">
                  <a:solidFill>
                    <a:srgbClr val="231F20"/>
                  </a:solidFill>
                  <a:latin typeface="Arial"/>
                  <a:cs typeface="Arial"/>
                </a:rPr>
                <a:t>or</a:t>
              </a:r>
              <a:r>
                <a:rPr sz="682" spc="-17" dirty="0">
                  <a:solidFill>
                    <a:srgbClr val="231F20"/>
                  </a:solidFill>
                  <a:latin typeface="Arial"/>
                  <a:cs typeface="Arial"/>
                </a:rPr>
                <a:t> </a:t>
              </a:r>
              <a:r>
                <a:rPr sz="682" spc="-7" dirty="0">
                  <a:solidFill>
                    <a:srgbClr val="231F20"/>
                  </a:solidFill>
                  <a:latin typeface="Arial"/>
                  <a:cs typeface="Arial"/>
                </a:rPr>
                <a:t>University</a:t>
              </a:r>
              <a:r>
                <a:rPr sz="682" spc="-27" dirty="0">
                  <a:solidFill>
                    <a:srgbClr val="231F20"/>
                  </a:solidFill>
                  <a:latin typeface="Arial"/>
                  <a:cs typeface="Arial"/>
                </a:rPr>
                <a:t> </a:t>
              </a:r>
              <a:r>
                <a:rPr sz="682" spc="-7" dirty="0">
                  <a:solidFill>
                    <a:srgbClr val="231F20"/>
                  </a:solidFill>
                  <a:latin typeface="Arial"/>
                  <a:cs typeface="Arial"/>
                </a:rPr>
                <a:t>Medical</a:t>
              </a:r>
              <a:r>
                <a:rPr sz="682" spc="-24" dirty="0">
                  <a:solidFill>
                    <a:srgbClr val="231F20"/>
                  </a:solidFill>
                  <a:latin typeface="Arial"/>
                  <a:cs typeface="Arial"/>
                </a:rPr>
                <a:t> </a:t>
              </a:r>
              <a:r>
                <a:rPr sz="682" spc="-7" dirty="0">
                  <a:solidFill>
                    <a:srgbClr val="231F20"/>
                  </a:solidFill>
                  <a:latin typeface="Arial"/>
                  <a:cs typeface="Arial"/>
                </a:rPr>
                <a:t>Center</a:t>
              </a:r>
              <a:endParaRPr sz="682" dirty="0">
                <a:latin typeface="Arial"/>
                <a:cs typeface="Arial"/>
              </a:endParaRPr>
            </a:p>
            <a:p>
              <a:pPr marL="720417" indent="-71002">
                <a:spcBef>
                  <a:spcPts val="68"/>
                </a:spcBef>
                <a:buFont typeface="Symbol"/>
                <a:buChar char=""/>
                <a:tabLst>
                  <a:tab pos="720850" algn="l"/>
                </a:tabLst>
              </a:pPr>
              <a:r>
                <a:rPr sz="682" dirty="0">
                  <a:solidFill>
                    <a:srgbClr val="231F20"/>
                  </a:solidFill>
                  <a:latin typeface="Arial"/>
                  <a:cs typeface="Arial"/>
                </a:rPr>
                <a:t>Provide</a:t>
              </a:r>
              <a:r>
                <a:rPr sz="682" spc="-31" dirty="0">
                  <a:solidFill>
                    <a:srgbClr val="231F20"/>
                  </a:solidFill>
                  <a:latin typeface="Arial"/>
                  <a:cs typeface="Arial"/>
                </a:rPr>
                <a:t> </a:t>
              </a:r>
              <a:r>
                <a:rPr sz="682" dirty="0">
                  <a:solidFill>
                    <a:srgbClr val="231F20"/>
                  </a:solidFill>
                  <a:latin typeface="Arial"/>
                  <a:cs typeface="Arial"/>
                </a:rPr>
                <a:t>your</a:t>
              </a:r>
              <a:r>
                <a:rPr sz="682" spc="-34" dirty="0">
                  <a:solidFill>
                    <a:srgbClr val="231F20"/>
                  </a:solidFill>
                  <a:latin typeface="Arial"/>
                  <a:cs typeface="Arial"/>
                </a:rPr>
                <a:t> </a:t>
              </a:r>
              <a:r>
                <a:rPr sz="682" spc="-7" dirty="0">
                  <a:solidFill>
                    <a:srgbClr val="231F20"/>
                  </a:solidFill>
                  <a:latin typeface="Arial"/>
                  <a:cs typeface="Arial"/>
                </a:rPr>
                <a:t>department</a:t>
              </a:r>
              <a:endParaRPr sz="682" dirty="0">
                <a:latin typeface="Arial"/>
                <a:cs typeface="Arial"/>
              </a:endParaRPr>
            </a:p>
            <a:p>
              <a:pPr marL="720417" indent="-71002">
                <a:spcBef>
                  <a:spcPts val="72"/>
                </a:spcBef>
                <a:buFont typeface="Symbol"/>
                <a:buChar char=""/>
                <a:tabLst>
                  <a:tab pos="720850" algn="l"/>
                </a:tabLst>
              </a:pPr>
              <a:r>
                <a:rPr sz="682" dirty="0">
                  <a:solidFill>
                    <a:srgbClr val="231F20"/>
                  </a:solidFill>
                  <a:latin typeface="Arial"/>
                  <a:cs typeface="Arial"/>
                </a:rPr>
                <a:t>Provide</a:t>
              </a:r>
              <a:r>
                <a:rPr sz="682" spc="-34" dirty="0">
                  <a:solidFill>
                    <a:srgbClr val="231F20"/>
                  </a:solidFill>
                  <a:latin typeface="Arial"/>
                  <a:cs typeface="Arial"/>
                </a:rPr>
                <a:t> </a:t>
              </a:r>
              <a:r>
                <a:rPr sz="682" dirty="0">
                  <a:solidFill>
                    <a:srgbClr val="231F20"/>
                  </a:solidFill>
                  <a:latin typeface="Arial"/>
                  <a:cs typeface="Arial"/>
                </a:rPr>
                <a:t>medical</a:t>
              </a:r>
              <a:r>
                <a:rPr sz="682" spc="-41" dirty="0">
                  <a:solidFill>
                    <a:srgbClr val="231F20"/>
                  </a:solidFill>
                  <a:latin typeface="Arial"/>
                  <a:cs typeface="Arial"/>
                </a:rPr>
                <a:t> </a:t>
              </a:r>
              <a:r>
                <a:rPr sz="682" dirty="0">
                  <a:solidFill>
                    <a:srgbClr val="231F20"/>
                  </a:solidFill>
                  <a:latin typeface="Arial"/>
                  <a:cs typeface="Arial"/>
                </a:rPr>
                <a:t>record</a:t>
              </a:r>
              <a:r>
                <a:rPr sz="682" spc="-37" dirty="0">
                  <a:solidFill>
                    <a:srgbClr val="231F20"/>
                  </a:solidFill>
                  <a:latin typeface="Arial"/>
                  <a:cs typeface="Arial"/>
                </a:rPr>
                <a:t> </a:t>
              </a:r>
              <a:r>
                <a:rPr sz="682" dirty="0">
                  <a:solidFill>
                    <a:srgbClr val="231F20"/>
                  </a:solidFill>
                  <a:latin typeface="Arial"/>
                  <a:cs typeface="Arial"/>
                </a:rPr>
                <a:t>number</a:t>
              </a:r>
              <a:r>
                <a:rPr sz="682" spc="-37" dirty="0">
                  <a:solidFill>
                    <a:srgbClr val="231F20"/>
                  </a:solidFill>
                  <a:latin typeface="Arial"/>
                  <a:cs typeface="Arial"/>
                </a:rPr>
                <a:t> </a:t>
              </a:r>
              <a:r>
                <a:rPr sz="682" dirty="0">
                  <a:solidFill>
                    <a:srgbClr val="231F20"/>
                  </a:solidFill>
                  <a:latin typeface="Arial"/>
                  <a:cs typeface="Arial"/>
                </a:rPr>
                <a:t>of</a:t>
              </a:r>
              <a:r>
                <a:rPr sz="682" spc="-34" dirty="0">
                  <a:solidFill>
                    <a:srgbClr val="231F20"/>
                  </a:solidFill>
                  <a:latin typeface="Arial"/>
                  <a:cs typeface="Arial"/>
                </a:rPr>
                <a:t> </a:t>
              </a:r>
              <a:r>
                <a:rPr sz="682" spc="-7" dirty="0">
                  <a:solidFill>
                    <a:srgbClr val="231F20"/>
                  </a:solidFill>
                  <a:latin typeface="Arial"/>
                  <a:cs typeface="Arial"/>
                </a:rPr>
                <a:t>patient</a:t>
              </a:r>
              <a:endParaRPr sz="682" dirty="0">
                <a:latin typeface="Arial"/>
                <a:cs typeface="Arial"/>
              </a:endParaRPr>
            </a:p>
            <a:p>
              <a:pPr marL="720417" indent="-71002">
                <a:spcBef>
                  <a:spcPts val="68"/>
                </a:spcBef>
                <a:buFont typeface="Symbol"/>
                <a:buChar char=""/>
                <a:tabLst>
                  <a:tab pos="720850" algn="l"/>
                </a:tabLst>
              </a:pPr>
              <a:r>
                <a:rPr sz="682" dirty="0">
                  <a:solidFill>
                    <a:srgbClr val="231F20"/>
                  </a:solidFill>
                  <a:latin typeface="Arial"/>
                  <a:cs typeface="Arial"/>
                </a:rPr>
                <a:t>Inform</a:t>
              </a:r>
              <a:r>
                <a:rPr sz="682" spc="-17" dirty="0">
                  <a:solidFill>
                    <a:srgbClr val="231F20"/>
                  </a:solidFill>
                  <a:latin typeface="Arial"/>
                  <a:cs typeface="Arial"/>
                </a:rPr>
                <a:t> </a:t>
              </a:r>
              <a:r>
                <a:rPr sz="682" spc="-7" dirty="0">
                  <a:solidFill>
                    <a:srgbClr val="231F20"/>
                  </a:solidFill>
                  <a:latin typeface="Arial"/>
                  <a:cs typeface="Arial"/>
                </a:rPr>
                <a:t>interpreter </a:t>
              </a:r>
              <a:r>
                <a:rPr sz="682" dirty="0">
                  <a:solidFill>
                    <a:srgbClr val="231F20"/>
                  </a:solidFill>
                  <a:latin typeface="Arial"/>
                  <a:cs typeface="Arial"/>
                </a:rPr>
                <a:t>when</a:t>
              </a:r>
              <a:r>
                <a:rPr sz="682" spc="-20" dirty="0">
                  <a:solidFill>
                    <a:srgbClr val="231F20"/>
                  </a:solidFill>
                  <a:latin typeface="Arial"/>
                  <a:cs typeface="Arial"/>
                </a:rPr>
                <a:t> </a:t>
              </a:r>
              <a:r>
                <a:rPr sz="682" spc="-7" dirty="0">
                  <a:solidFill>
                    <a:srgbClr val="231F20"/>
                  </a:solidFill>
                  <a:latin typeface="Arial"/>
                  <a:cs typeface="Arial"/>
                </a:rPr>
                <a:t>finished</a:t>
              </a:r>
              <a:r>
                <a:rPr sz="682" spc="-10" dirty="0">
                  <a:solidFill>
                    <a:srgbClr val="231F20"/>
                  </a:solidFill>
                  <a:latin typeface="Arial"/>
                  <a:cs typeface="Arial"/>
                </a:rPr>
                <a:t> </a:t>
              </a:r>
              <a:r>
                <a:rPr sz="682" dirty="0">
                  <a:solidFill>
                    <a:srgbClr val="231F20"/>
                  </a:solidFill>
                  <a:latin typeface="Arial"/>
                  <a:cs typeface="Arial"/>
                </a:rPr>
                <a:t>with</a:t>
              </a:r>
              <a:r>
                <a:rPr sz="682" spc="-14" dirty="0">
                  <a:solidFill>
                    <a:srgbClr val="231F20"/>
                  </a:solidFill>
                  <a:latin typeface="Arial"/>
                  <a:cs typeface="Arial"/>
                </a:rPr>
                <a:t> call</a:t>
              </a:r>
              <a:endParaRPr sz="682" dirty="0">
                <a:latin typeface="Arial"/>
                <a:cs typeface="Arial"/>
              </a:endParaRPr>
            </a:p>
            <a:p>
              <a:pPr marL="720417" indent="-71002">
                <a:spcBef>
                  <a:spcPts val="68"/>
                </a:spcBef>
                <a:buFont typeface="Symbol"/>
                <a:buChar char=""/>
                <a:tabLst>
                  <a:tab pos="720850" algn="l"/>
                </a:tabLst>
              </a:pPr>
              <a:r>
                <a:rPr sz="682" dirty="0">
                  <a:solidFill>
                    <a:srgbClr val="231F20"/>
                  </a:solidFill>
                  <a:latin typeface="Arial"/>
                  <a:cs typeface="Arial"/>
                </a:rPr>
                <a:t>This</a:t>
              </a:r>
              <a:r>
                <a:rPr sz="682" spc="-20" dirty="0">
                  <a:solidFill>
                    <a:srgbClr val="231F20"/>
                  </a:solidFill>
                  <a:latin typeface="Arial"/>
                  <a:cs typeface="Arial"/>
                </a:rPr>
                <a:t> </a:t>
              </a:r>
              <a:r>
                <a:rPr sz="682" dirty="0">
                  <a:solidFill>
                    <a:srgbClr val="231F20"/>
                  </a:solidFill>
                  <a:latin typeface="Arial"/>
                  <a:cs typeface="Arial"/>
                </a:rPr>
                <a:t>can</a:t>
              </a:r>
              <a:r>
                <a:rPr sz="682" spc="-17" dirty="0">
                  <a:solidFill>
                    <a:srgbClr val="231F20"/>
                  </a:solidFill>
                  <a:latin typeface="Arial"/>
                  <a:cs typeface="Arial"/>
                </a:rPr>
                <a:t> </a:t>
              </a:r>
              <a:r>
                <a:rPr sz="682" dirty="0">
                  <a:solidFill>
                    <a:srgbClr val="231F20"/>
                  </a:solidFill>
                  <a:latin typeface="Arial"/>
                  <a:cs typeface="Arial"/>
                </a:rPr>
                <a:t>be</a:t>
              </a:r>
              <a:r>
                <a:rPr sz="682" spc="-24" dirty="0">
                  <a:solidFill>
                    <a:srgbClr val="231F20"/>
                  </a:solidFill>
                  <a:latin typeface="Arial"/>
                  <a:cs typeface="Arial"/>
                </a:rPr>
                <a:t> </a:t>
              </a:r>
              <a:r>
                <a:rPr sz="682" dirty="0">
                  <a:solidFill>
                    <a:srgbClr val="231F20"/>
                  </a:solidFill>
                  <a:latin typeface="Arial"/>
                  <a:cs typeface="Arial"/>
                </a:rPr>
                <a:t>used</a:t>
              </a:r>
              <a:r>
                <a:rPr sz="682" spc="-17" dirty="0">
                  <a:solidFill>
                    <a:srgbClr val="231F20"/>
                  </a:solidFill>
                  <a:latin typeface="Arial"/>
                  <a:cs typeface="Arial"/>
                </a:rPr>
                <a:t> </a:t>
              </a:r>
              <a:r>
                <a:rPr sz="682" dirty="0">
                  <a:solidFill>
                    <a:srgbClr val="231F20"/>
                  </a:solidFill>
                  <a:latin typeface="Arial"/>
                  <a:cs typeface="Arial"/>
                </a:rPr>
                <a:t>on</a:t>
              </a:r>
              <a:r>
                <a:rPr sz="682" spc="-24" dirty="0">
                  <a:solidFill>
                    <a:srgbClr val="231F20"/>
                  </a:solidFill>
                  <a:latin typeface="Arial"/>
                  <a:cs typeface="Arial"/>
                </a:rPr>
                <a:t> </a:t>
              </a:r>
              <a:r>
                <a:rPr sz="682" dirty="0">
                  <a:solidFill>
                    <a:srgbClr val="231F20"/>
                  </a:solidFill>
                  <a:latin typeface="Arial"/>
                  <a:cs typeface="Arial"/>
                </a:rPr>
                <a:t>any</a:t>
              </a:r>
              <a:r>
                <a:rPr sz="682" spc="-24" dirty="0">
                  <a:solidFill>
                    <a:srgbClr val="231F20"/>
                  </a:solidFill>
                  <a:latin typeface="Arial"/>
                  <a:cs typeface="Arial"/>
                </a:rPr>
                <a:t> </a:t>
              </a:r>
              <a:r>
                <a:rPr sz="682" dirty="0">
                  <a:solidFill>
                    <a:srgbClr val="231F20"/>
                  </a:solidFill>
                  <a:latin typeface="Arial"/>
                  <a:cs typeface="Arial"/>
                </a:rPr>
                <a:t>phone</a:t>
              </a:r>
              <a:r>
                <a:rPr sz="682" spc="-17" dirty="0">
                  <a:solidFill>
                    <a:srgbClr val="231F20"/>
                  </a:solidFill>
                  <a:latin typeface="Arial"/>
                  <a:cs typeface="Arial"/>
                </a:rPr>
                <a:t> </a:t>
              </a:r>
              <a:r>
                <a:rPr sz="682" dirty="0">
                  <a:solidFill>
                    <a:srgbClr val="231F20"/>
                  </a:solidFill>
                  <a:latin typeface="Arial"/>
                  <a:cs typeface="Arial"/>
                </a:rPr>
                <a:t>in</a:t>
              </a:r>
              <a:r>
                <a:rPr sz="682" spc="-24" dirty="0">
                  <a:solidFill>
                    <a:srgbClr val="231F20"/>
                  </a:solidFill>
                  <a:latin typeface="Arial"/>
                  <a:cs typeface="Arial"/>
                </a:rPr>
                <a:t> </a:t>
              </a:r>
              <a:r>
                <a:rPr sz="682" dirty="0">
                  <a:solidFill>
                    <a:srgbClr val="231F20"/>
                  </a:solidFill>
                  <a:latin typeface="Arial"/>
                  <a:cs typeface="Arial"/>
                </a:rPr>
                <a:t>the</a:t>
              </a:r>
              <a:r>
                <a:rPr sz="682" spc="-24" dirty="0">
                  <a:solidFill>
                    <a:srgbClr val="231F20"/>
                  </a:solidFill>
                  <a:latin typeface="Arial"/>
                  <a:cs typeface="Arial"/>
                </a:rPr>
                <a:t> </a:t>
              </a:r>
              <a:r>
                <a:rPr sz="682" spc="-7" dirty="0">
                  <a:solidFill>
                    <a:srgbClr val="231F20"/>
                  </a:solidFill>
                  <a:latin typeface="Arial"/>
                  <a:cs typeface="Arial"/>
                </a:rPr>
                <a:t>facility</a:t>
              </a:r>
              <a:endParaRPr sz="682" dirty="0">
                <a:latin typeface="Arial"/>
                <a:cs typeface="Arial"/>
              </a:endParaRPr>
            </a:p>
            <a:p>
              <a:pPr marL="720417" indent="-71002">
                <a:spcBef>
                  <a:spcPts val="65"/>
                </a:spcBef>
                <a:buFont typeface="Symbol"/>
                <a:buChar char=""/>
                <a:tabLst>
                  <a:tab pos="720850" algn="l"/>
                </a:tabLst>
              </a:pPr>
              <a:r>
                <a:rPr sz="682" spc="-7" dirty="0">
                  <a:solidFill>
                    <a:srgbClr val="231F20"/>
                  </a:solidFill>
                  <a:latin typeface="Arial"/>
                  <a:cs typeface="Arial"/>
                </a:rPr>
                <a:t>Three-</a:t>
              </a:r>
              <a:r>
                <a:rPr sz="682" dirty="0">
                  <a:solidFill>
                    <a:srgbClr val="231F20"/>
                  </a:solidFill>
                  <a:latin typeface="Arial"/>
                  <a:cs typeface="Arial"/>
                </a:rPr>
                <a:t>way</a:t>
              </a:r>
              <a:r>
                <a:rPr sz="682" spc="-17" dirty="0">
                  <a:solidFill>
                    <a:srgbClr val="231F20"/>
                  </a:solidFill>
                  <a:latin typeface="Arial"/>
                  <a:cs typeface="Arial"/>
                </a:rPr>
                <a:t> </a:t>
              </a:r>
              <a:r>
                <a:rPr sz="682" dirty="0">
                  <a:solidFill>
                    <a:srgbClr val="231F20"/>
                  </a:solidFill>
                  <a:latin typeface="Arial"/>
                  <a:cs typeface="Arial"/>
                </a:rPr>
                <a:t>medical</a:t>
              </a:r>
              <a:r>
                <a:rPr sz="682" spc="-14" dirty="0">
                  <a:solidFill>
                    <a:srgbClr val="231F20"/>
                  </a:solidFill>
                  <a:latin typeface="Arial"/>
                  <a:cs typeface="Arial"/>
                </a:rPr>
                <a:t> </a:t>
              </a:r>
              <a:r>
                <a:rPr sz="682" spc="-7" dirty="0">
                  <a:solidFill>
                    <a:srgbClr val="231F20"/>
                  </a:solidFill>
                  <a:latin typeface="Arial"/>
                  <a:cs typeface="Arial"/>
                </a:rPr>
                <a:t>interpretation</a:t>
              </a:r>
              <a:r>
                <a:rPr sz="682" spc="-10" dirty="0">
                  <a:solidFill>
                    <a:srgbClr val="231F20"/>
                  </a:solidFill>
                  <a:latin typeface="Arial"/>
                  <a:cs typeface="Arial"/>
                </a:rPr>
                <a:t> </a:t>
              </a:r>
              <a:r>
                <a:rPr sz="682" dirty="0">
                  <a:solidFill>
                    <a:srgbClr val="231F20"/>
                  </a:solidFill>
                  <a:latin typeface="Arial"/>
                  <a:cs typeface="Arial"/>
                </a:rPr>
                <a:t>calls</a:t>
              </a:r>
              <a:r>
                <a:rPr sz="682" spc="-10" dirty="0">
                  <a:solidFill>
                    <a:srgbClr val="231F20"/>
                  </a:solidFill>
                  <a:latin typeface="Arial"/>
                  <a:cs typeface="Arial"/>
                </a:rPr>
                <a:t> </a:t>
              </a:r>
              <a:r>
                <a:rPr sz="682" dirty="0">
                  <a:solidFill>
                    <a:srgbClr val="231F20"/>
                  </a:solidFill>
                  <a:latin typeface="Arial"/>
                  <a:cs typeface="Arial"/>
                </a:rPr>
                <a:t>are</a:t>
              </a:r>
              <a:r>
                <a:rPr sz="682" spc="-14" dirty="0">
                  <a:solidFill>
                    <a:srgbClr val="231F20"/>
                  </a:solidFill>
                  <a:latin typeface="Arial"/>
                  <a:cs typeface="Arial"/>
                </a:rPr>
                <a:t> </a:t>
              </a:r>
              <a:r>
                <a:rPr sz="682" spc="-7" dirty="0">
                  <a:solidFill>
                    <a:srgbClr val="231F20"/>
                  </a:solidFill>
                  <a:latin typeface="Arial"/>
                  <a:cs typeface="Arial"/>
                </a:rPr>
                <a:t>initiated</a:t>
              </a:r>
              <a:r>
                <a:rPr sz="682" spc="-10" dirty="0">
                  <a:solidFill>
                    <a:srgbClr val="231F20"/>
                  </a:solidFill>
                  <a:latin typeface="Arial"/>
                  <a:cs typeface="Arial"/>
                </a:rPr>
                <a:t> </a:t>
              </a:r>
              <a:r>
                <a:rPr sz="682" spc="-7" dirty="0">
                  <a:solidFill>
                    <a:srgbClr val="231F20"/>
                  </a:solidFill>
                  <a:latin typeface="Arial"/>
                  <a:cs typeface="Arial"/>
                </a:rPr>
                <a:t>through</a:t>
              </a:r>
              <a:r>
                <a:rPr sz="682" spc="-17" dirty="0">
                  <a:solidFill>
                    <a:srgbClr val="231F20"/>
                  </a:solidFill>
                  <a:latin typeface="Arial"/>
                  <a:cs typeface="Arial"/>
                </a:rPr>
                <a:t> </a:t>
              </a:r>
              <a:r>
                <a:rPr sz="682" dirty="0">
                  <a:solidFill>
                    <a:srgbClr val="231F20"/>
                  </a:solidFill>
                  <a:latin typeface="Arial"/>
                  <a:cs typeface="Arial"/>
                </a:rPr>
                <a:t>the</a:t>
              </a:r>
              <a:r>
                <a:rPr sz="682" spc="-10" dirty="0">
                  <a:solidFill>
                    <a:srgbClr val="231F20"/>
                  </a:solidFill>
                  <a:latin typeface="Arial"/>
                  <a:cs typeface="Arial"/>
                </a:rPr>
                <a:t> </a:t>
              </a:r>
              <a:r>
                <a:rPr sz="682" spc="-7" dirty="0">
                  <a:solidFill>
                    <a:srgbClr val="231F20"/>
                  </a:solidFill>
                  <a:latin typeface="Arial"/>
                  <a:cs typeface="Arial"/>
                </a:rPr>
                <a:t>phone</a:t>
              </a:r>
              <a:endParaRPr sz="682" dirty="0">
                <a:latin typeface="Arial"/>
                <a:cs typeface="Arial"/>
              </a:endParaRPr>
            </a:p>
            <a:p>
              <a:pPr>
                <a:spcBef>
                  <a:spcPts val="31"/>
                </a:spcBef>
              </a:pPr>
              <a:endParaRPr sz="955" dirty="0">
                <a:latin typeface="Arial"/>
                <a:cs typeface="Arial"/>
              </a:endParaRPr>
            </a:p>
            <a:p>
              <a:pPr marL="43727"/>
              <a:r>
                <a:rPr sz="955" b="1" dirty="0">
                  <a:solidFill>
                    <a:srgbClr val="007377"/>
                  </a:solidFill>
                  <a:latin typeface="Georgia"/>
                  <a:cs typeface="Georgia"/>
                </a:rPr>
                <a:t>Interpretation</a:t>
              </a:r>
              <a:r>
                <a:rPr sz="955" b="1" spc="-24" dirty="0">
                  <a:solidFill>
                    <a:srgbClr val="007377"/>
                  </a:solidFill>
                  <a:latin typeface="Georgia"/>
                  <a:cs typeface="Georgia"/>
                </a:rPr>
                <a:t> </a:t>
              </a:r>
              <a:r>
                <a:rPr sz="955" b="1" dirty="0">
                  <a:solidFill>
                    <a:srgbClr val="007377"/>
                  </a:solidFill>
                  <a:latin typeface="Georgia"/>
                  <a:cs typeface="Georgia"/>
                </a:rPr>
                <a:t>Carts</a:t>
              </a:r>
              <a:r>
                <a:rPr sz="955" b="1" spc="-20" dirty="0">
                  <a:solidFill>
                    <a:srgbClr val="007377"/>
                  </a:solidFill>
                  <a:latin typeface="Georgia"/>
                  <a:cs typeface="Georgia"/>
                </a:rPr>
                <a:t> </a:t>
              </a:r>
              <a:r>
                <a:rPr sz="955" b="1" dirty="0">
                  <a:solidFill>
                    <a:srgbClr val="007377"/>
                  </a:solidFill>
                  <a:latin typeface="Georgia"/>
                  <a:cs typeface="Georgia"/>
                </a:rPr>
                <a:t>with</a:t>
              </a:r>
              <a:r>
                <a:rPr sz="955" b="1" spc="-20" dirty="0">
                  <a:solidFill>
                    <a:srgbClr val="007377"/>
                  </a:solidFill>
                  <a:latin typeface="Georgia"/>
                  <a:cs typeface="Georgia"/>
                </a:rPr>
                <a:t> </a:t>
              </a:r>
              <a:r>
                <a:rPr sz="955" b="1" spc="-14" dirty="0">
                  <a:solidFill>
                    <a:srgbClr val="007377"/>
                  </a:solidFill>
                  <a:latin typeface="Georgia"/>
                  <a:cs typeface="Georgia"/>
                </a:rPr>
                <a:t>iPad</a:t>
              </a:r>
              <a:endParaRPr sz="955" dirty="0">
                <a:latin typeface="Georgia"/>
                <a:cs typeface="Georgia"/>
              </a:endParaRPr>
            </a:p>
            <a:p>
              <a:pPr marL="277084" indent="-78363">
                <a:spcBef>
                  <a:spcPts val="661"/>
                </a:spcBef>
                <a:buFont typeface="Symbol"/>
                <a:buChar char=""/>
                <a:tabLst>
                  <a:tab pos="277516" algn="l"/>
                </a:tabLst>
              </a:pPr>
              <a:r>
                <a:rPr sz="750" dirty="0">
                  <a:solidFill>
                    <a:srgbClr val="231F20"/>
                  </a:solidFill>
                  <a:latin typeface="Arial"/>
                  <a:cs typeface="Arial"/>
                </a:rPr>
                <a:t>iPad</a:t>
              </a:r>
              <a:r>
                <a:rPr sz="750" spc="-10" dirty="0">
                  <a:solidFill>
                    <a:srgbClr val="231F20"/>
                  </a:solidFill>
                  <a:latin typeface="Arial"/>
                  <a:cs typeface="Arial"/>
                </a:rPr>
                <a:t> </a:t>
              </a:r>
              <a:r>
                <a:rPr sz="750" dirty="0">
                  <a:solidFill>
                    <a:srgbClr val="231F20"/>
                  </a:solidFill>
                  <a:latin typeface="Arial"/>
                  <a:cs typeface="Arial"/>
                </a:rPr>
                <a:t>passcode</a:t>
              </a:r>
              <a:r>
                <a:rPr sz="750" spc="-17" dirty="0">
                  <a:solidFill>
                    <a:srgbClr val="231F20"/>
                  </a:solidFill>
                  <a:latin typeface="Arial"/>
                  <a:cs typeface="Arial"/>
                </a:rPr>
                <a:t> </a:t>
              </a:r>
              <a:r>
                <a:rPr sz="750" dirty="0">
                  <a:solidFill>
                    <a:srgbClr val="231F20"/>
                  </a:solidFill>
                  <a:latin typeface="Arial"/>
                  <a:cs typeface="Arial"/>
                </a:rPr>
                <a:t>to</a:t>
              </a:r>
              <a:r>
                <a:rPr sz="750" spc="-14" dirty="0">
                  <a:solidFill>
                    <a:srgbClr val="231F20"/>
                  </a:solidFill>
                  <a:latin typeface="Arial"/>
                  <a:cs typeface="Arial"/>
                </a:rPr>
                <a:t> </a:t>
              </a:r>
              <a:r>
                <a:rPr sz="750" dirty="0">
                  <a:solidFill>
                    <a:srgbClr val="231F20"/>
                  </a:solidFill>
                  <a:latin typeface="Arial"/>
                  <a:cs typeface="Arial"/>
                </a:rPr>
                <a:t>log</a:t>
              </a:r>
              <a:r>
                <a:rPr sz="750" spc="-10" dirty="0">
                  <a:solidFill>
                    <a:srgbClr val="231F20"/>
                  </a:solidFill>
                  <a:latin typeface="Arial"/>
                  <a:cs typeface="Arial"/>
                </a:rPr>
                <a:t> </a:t>
              </a:r>
              <a:r>
                <a:rPr sz="750" dirty="0">
                  <a:solidFill>
                    <a:srgbClr val="231F20"/>
                  </a:solidFill>
                  <a:latin typeface="Arial"/>
                  <a:cs typeface="Arial"/>
                </a:rPr>
                <a:t>into</a:t>
              </a:r>
              <a:r>
                <a:rPr sz="750" spc="-14" dirty="0">
                  <a:solidFill>
                    <a:srgbClr val="231F20"/>
                  </a:solidFill>
                  <a:latin typeface="Arial"/>
                  <a:cs typeface="Arial"/>
                </a:rPr>
                <a:t> </a:t>
              </a:r>
              <a:r>
                <a:rPr sz="750" dirty="0">
                  <a:solidFill>
                    <a:srgbClr val="231F20"/>
                  </a:solidFill>
                  <a:latin typeface="Arial"/>
                  <a:cs typeface="Arial"/>
                </a:rPr>
                <a:t>iPad</a:t>
              </a:r>
              <a:r>
                <a:rPr sz="750" spc="-7" dirty="0">
                  <a:solidFill>
                    <a:srgbClr val="231F20"/>
                  </a:solidFill>
                  <a:latin typeface="Arial"/>
                  <a:cs typeface="Arial"/>
                </a:rPr>
                <a:t> </a:t>
              </a:r>
              <a:r>
                <a:rPr sz="750" dirty="0">
                  <a:solidFill>
                    <a:srgbClr val="231F20"/>
                  </a:solidFill>
                  <a:latin typeface="Arial"/>
                  <a:cs typeface="Arial"/>
                </a:rPr>
                <a:t>is</a:t>
              </a:r>
              <a:r>
                <a:rPr sz="750" spc="-7" dirty="0">
                  <a:solidFill>
                    <a:srgbClr val="231F20"/>
                  </a:solidFill>
                  <a:latin typeface="Arial"/>
                  <a:cs typeface="Arial"/>
                </a:rPr>
                <a:t> 002000</a:t>
              </a:r>
              <a:endParaRPr sz="750" dirty="0">
                <a:latin typeface="Arial"/>
                <a:cs typeface="Arial"/>
              </a:endParaRPr>
            </a:p>
            <a:p>
              <a:pPr marL="277516" indent="-78363">
                <a:spcBef>
                  <a:spcPts val="82"/>
                </a:spcBef>
                <a:buFont typeface="Symbol"/>
                <a:buChar char=""/>
                <a:tabLst>
                  <a:tab pos="277949" algn="l"/>
                </a:tabLst>
              </a:pPr>
              <a:r>
                <a:rPr sz="750" dirty="0">
                  <a:solidFill>
                    <a:srgbClr val="231F20"/>
                  </a:solidFill>
                  <a:latin typeface="Arial"/>
                  <a:cs typeface="Arial"/>
                </a:rPr>
                <a:t>Press</a:t>
              </a:r>
              <a:r>
                <a:rPr sz="750" spc="-17" dirty="0">
                  <a:solidFill>
                    <a:srgbClr val="231F20"/>
                  </a:solidFill>
                  <a:latin typeface="Arial"/>
                  <a:cs typeface="Arial"/>
                </a:rPr>
                <a:t> </a:t>
              </a:r>
              <a:r>
                <a:rPr sz="750" dirty="0">
                  <a:solidFill>
                    <a:srgbClr val="231F20"/>
                  </a:solidFill>
                  <a:latin typeface="Arial"/>
                  <a:cs typeface="Arial"/>
                </a:rPr>
                <a:t>the</a:t>
              </a:r>
              <a:r>
                <a:rPr sz="750" spc="-7" dirty="0">
                  <a:solidFill>
                    <a:srgbClr val="231F20"/>
                  </a:solidFill>
                  <a:latin typeface="Arial"/>
                  <a:cs typeface="Arial"/>
                </a:rPr>
                <a:t> </a:t>
              </a:r>
              <a:r>
                <a:rPr sz="750" dirty="0">
                  <a:solidFill>
                    <a:srgbClr val="231F20"/>
                  </a:solidFill>
                  <a:latin typeface="Arial"/>
                  <a:cs typeface="Arial"/>
                </a:rPr>
                <a:t>green</a:t>
              </a:r>
              <a:r>
                <a:rPr sz="750" spc="-10" dirty="0">
                  <a:solidFill>
                    <a:srgbClr val="231F20"/>
                  </a:solidFill>
                  <a:latin typeface="Arial"/>
                  <a:cs typeface="Arial"/>
                </a:rPr>
                <a:t> </a:t>
              </a:r>
              <a:r>
                <a:rPr sz="750" dirty="0">
                  <a:solidFill>
                    <a:srgbClr val="231F20"/>
                  </a:solidFill>
                  <a:latin typeface="Arial"/>
                  <a:cs typeface="Arial"/>
                </a:rPr>
                <a:t>AMN</a:t>
              </a:r>
              <a:r>
                <a:rPr sz="750" spc="-7" dirty="0">
                  <a:solidFill>
                    <a:srgbClr val="231F20"/>
                  </a:solidFill>
                  <a:latin typeface="Arial"/>
                  <a:cs typeface="Arial"/>
                </a:rPr>
                <a:t> </a:t>
              </a:r>
              <a:r>
                <a:rPr sz="750" dirty="0">
                  <a:solidFill>
                    <a:srgbClr val="231F20"/>
                  </a:solidFill>
                  <a:latin typeface="Arial"/>
                  <a:cs typeface="Arial"/>
                </a:rPr>
                <a:t>app</a:t>
              </a:r>
              <a:r>
                <a:rPr sz="750" spc="-10" dirty="0">
                  <a:solidFill>
                    <a:srgbClr val="231F20"/>
                  </a:solidFill>
                  <a:latin typeface="Arial"/>
                  <a:cs typeface="Arial"/>
                </a:rPr>
                <a:t> </a:t>
              </a:r>
              <a:r>
                <a:rPr sz="750" dirty="0">
                  <a:solidFill>
                    <a:srgbClr val="231F20"/>
                  </a:solidFill>
                  <a:latin typeface="Arial"/>
                  <a:cs typeface="Arial"/>
                </a:rPr>
                <a:t>on</a:t>
              </a:r>
              <a:r>
                <a:rPr sz="750" spc="-14" dirty="0">
                  <a:solidFill>
                    <a:srgbClr val="231F20"/>
                  </a:solidFill>
                  <a:latin typeface="Arial"/>
                  <a:cs typeface="Arial"/>
                </a:rPr>
                <a:t> </a:t>
              </a:r>
              <a:r>
                <a:rPr sz="750" dirty="0">
                  <a:solidFill>
                    <a:srgbClr val="231F20"/>
                  </a:solidFill>
                  <a:latin typeface="Arial"/>
                  <a:cs typeface="Arial"/>
                </a:rPr>
                <a:t>the</a:t>
              </a:r>
              <a:r>
                <a:rPr sz="750" spc="-7" dirty="0">
                  <a:solidFill>
                    <a:srgbClr val="231F20"/>
                  </a:solidFill>
                  <a:latin typeface="Arial"/>
                  <a:cs typeface="Arial"/>
                </a:rPr>
                <a:t> </a:t>
              </a:r>
              <a:r>
                <a:rPr sz="750" spc="-14" dirty="0">
                  <a:solidFill>
                    <a:srgbClr val="231F20"/>
                  </a:solidFill>
                  <a:latin typeface="Arial"/>
                  <a:cs typeface="Arial"/>
                </a:rPr>
                <a:t>iPad</a:t>
              </a:r>
              <a:endParaRPr sz="750" dirty="0">
                <a:latin typeface="Arial"/>
                <a:cs typeface="Arial"/>
              </a:endParaRPr>
            </a:p>
            <a:p>
              <a:pPr marL="277516" indent="-78363">
                <a:spcBef>
                  <a:spcPts val="78"/>
                </a:spcBef>
                <a:buFont typeface="Symbol"/>
                <a:buChar char=""/>
                <a:tabLst>
                  <a:tab pos="277949" algn="l"/>
                </a:tabLst>
              </a:pPr>
              <a:r>
                <a:rPr sz="750" dirty="0">
                  <a:solidFill>
                    <a:srgbClr val="231F20"/>
                  </a:solidFill>
                  <a:latin typeface="Arial"/>
                  <a:cs typeface="Arial"/>
                </a:rPr>
                <a:t>Provide</a:t>
              </a:r>
              <a:r>
                <a:rPr sz="750" spc="-14" dirty="0">
                  <a:solidFill>
                    <a:srgbClr val="231F20"/>
                  </a:solidFill>
                  <a:latin typeface="Arial"/>
                  <a:cs typeface="Arial"/>
                </a:rPr>
                <a:t> </a:t>
              </a:r>
              <a:r>
                <a:rPr sz="750" dirty="0">
                  <a:solidFill>
                    <a:srgbClr val="231F20"/>
                  </a:solidFill>
                  <a:latin typeface="Arial"/>
                  <a:cs typeface="Arial"/>
                </a:rPr>
                <a:t>your</a:t>
              </a:r>
              <a:r>
                <a:rPr sz="750" spc="-17" dirty="0">
                  <a:solidFill>
                    <a:srgbClr val="231F20"/>
                  </a:solidFill>
                  <a:latin typeface="Arial"/>
                  <a:cs typeface="Arial"/>
                </a:rPr>
                <a:t> </a:t>
              </a:r>
              <a:r>
                <a:rPr sz="750" dirty="0">
                  <a:solidFill>
                    <a:srgbClr val="231F20"/>
                  </a:solidFill>
                  <a:latin typeface="Arial"/>
                  <a:cs typeface="Arial"/>
                </a:rPr>
                <a:t>name</a:t>
              </a:r>
              <a:r>
                <a:rPr sz="750" spc="-10" dirty="0">
                  <a:solidFill>
                    <a:srgbClr val="231F20"/>
                  </a:solidFill>
                  <a:latin typeface="Arial"/>
                  <a:cs typeface="Arial"/>
                </a:rPr>
                <a:t> </a:t>
              </a:r>
              <a:r>
                <a:rPr sz="750" dirty="0">
                  <a:solidFill>
                    <a:srgbClr val="231F20"/>
                  </a:solidFill>
                  <a:latin typeface="Arial"/>
                  <a:cs typeface="Arial"/>
                </a:rPr>
                <a:t>and</a:t>
              </a:r>
              <a:r>
                <a:rPr sz="750" spc="-24" dirty="0">
                  <a:solidFill>
                    <a:srgbClr val="231F20"/>
                  </a:solidFill>
                  <a:latin typeface="Arial"/>
                  <a:cs typeface="Arial"/>
                </a:rPr>
                <a:t> </a:t>
              </a:r>
              <a:r>
                <a:rPr sz="750" spc="-7" dirty="0">
                  <a:solidFill>
                    <a:srgbClr val="231F20"/>
                  </a:solidFill>
                  <a:latin typeface="Arial"/>
                  <a:cs typeface="Arial"/>
                </a:rPr>
                <a:t>account:</a:t>
              </a:r>
              <a:endParaRPr sz="750" dirty="0">
                <a:latin typeface="Arial"/>
                <a:cs typeface="Arial"/>
              </a:endParaRPr>
            </a:p>
            <a:p>
              <a:pPr marL="277516">
                <a:spcBef>
                  <a:spcPts val="34"/>
                </a:spcBef>
              </a:pPr>
              <a:r>
                <a:rPr sz="750" dirty="0">
                  <a:solidFill>
                    <a:srgbClr val="231F20"/>
                  </a:solidFill>
                  <a:latin typeface="Arial"/>
                  <a:cs typeface="Arial"/>
                </a:rPr>
                <a:t>ACB</a:t>
              </a:r>
              <a:r>
                <a:rPr sz="750" spc="-17" dirty="0">
                  <a:solidFill>
                    <a:srgbClr val="231F20"/>
                  </a:solidFill>
                  <a:latin typeface="Arial"/>
                  <a:cs typeface="Arial"/>
                </a:rPr>
                <a:t> </a:t>
              </a:r>
              <a:r>
                <a:rPr sz="750" dirty="0">
                  <a:solidFill>
                    <a:srgbClr val="231F20"/>
                  </a:solidFill>
                  <a:latin typeface="Arial"/>
                  <a:cs typeface="Arial"/>
                </a:rPr>
                <a:t>Clinic,</a:t>
              </a:r>
              <a:r>
                <a:rPr sz="750" spc="-7" dirty="0">
                  <a:solidFill>
                    <a:srgbClr val="231F20"/>
                  </a:solidFill>
                  <a:latin typeface="Arial"/>
                  <a:cs typeface="Arial"/>
                </a:rPr>
                <a:t> </a:t>
              </a:r>
              <a:r>
                <a:rPr sz="750" dirty="0">
                  <a:solidFill>
                    <a:srgbClr val="231F20"/>
                  </a:solidFill>
                  <a:latin typeface="Arial"/>
                  <a:cs typeface="Arial"/>
                </a:rPr>
                <a:t>Emergency</a:t>
              </a:r>
              <a:r>
                <a:rPr sz="750" spc="-27" dirty="0">
                  <a:solidFill>
                    <a:srgbClr val="231F20"/>
                  </a:solidFill>
                  <a:latin typeface="Arial"/>
                  <a:cs typeface="Arial"/>
                </a:rPr>
                <a:t> </a:t>
              </a:r>
              <a:r>
                <a:rPr sz="750" dirty="0">
                  <a:solidFill>
                    <a:srgbClr val="231F20"/>
                  </a:solidFill>
                  <a:latin typeface="Arial"/>
                  <a:cs typeface="Arial"/>
                </a:rPr>
                <a:t>or</a:t>
              </a:r>
              <a:r>
                <a:rPr sz="750" spc="-10" dirty="0">
                  <a:solidFill>
                    <a:srgbClr val="231F20"/>
                  </a:solidFill>
                  <a:latin typeface="Arial"/>
                  <a:cs typeface="Arial"/>
                </a:rPr>
                <a:t> </a:t>
              </a:r>
              <a:r>
                <a:rPr sz="750" dirty="0">
                  <a:solidFill>
                    <a:srgbClr val="231F20"/>
                  </a:solidFill>
                  <a:latin typeface="Arial"/>
                  <a:cs typeface="Arial"/>
                </a:rPr>
                <a:t>UMC</a:t>
              </a:r>
              <a:r>
                <a:rPr sz="750" spc="-24" dirty="0">
                  <a:solidFill>
                    <a:srgbClr val="231F20"/>
                  </a:solidFill>
                  <a:latin typeface="Arial"/>
                  <a:cs typeface="Arial"/>
                </a:rPr>
                <a:t> </a:t>
              </a:r>
              <a:r>
                <a:rPr sz="750" dirty="0">
                  <a:solidFill>
                    <a:srgbClr val="231F20"/>
                  </a:solidFill>
                  <a:latin typeface="Arial"/>
                  <a:cs typeface="Arial"/>
                </a:rPr>
                <a:t>Medical</a:t>
              </a:r>
              <a:r>
                <a:rPr sz="750" spc="-14" dirty="0">
                  <a:solidFill>
                    <a:srgbClr val="231F20"/>
                  </a:solidFill>
                  <a:latin typeface="Arial"/>
                  <a:cs typeface="Arial"/>
                </a:rPr>
                <a:t> </a:t>
              </a:r>
              <a:r>
                <a:rPr sz="750" spc="-7" dirty="0">
                  <a:solidFill>
                    <a:srgbClr val="231F20"/>
                  </a:solidFill>
                  <a:latin typeface="Arial"/>
                  <a:cs typeface="Arial"/>
                </a:rPr>
                <a:t>Center</a:t>
              </a:r>
              <a:endParaRPr sz="750" dirty="0">
                <a:latin typeface="Arial"/>
                <a:cs typeface="Arial"/>
              </a:endParaRPr>
            </a:p>
            <a:p>
              <a:pPr marL="277516" indent="-78363">
                <a:spcBef>
                  <a:spcPts val="72"/>
                </a:spcBef>
                <a:buFont typeface="Symbol"/>
                <a:buChar char=""/>
                <a:tabLst>
                  <a:tab pos="277949" algn="l"/>
                </a:tabLst>
              </a:pPr>
              <a:r>
                <a:rPr sz="750" dirty="0">
                  <a:solidFill>
                    <a:srgbClr val="231F20"/>
                  </a:solidFill>
                  <a:latin typeface="Arial"/>
                  <a:cs typeface="Arial"/>
                </a:rPr>
                <a:t>Provide</a:t>
              </a:r>
              <a:r>
                <a:rPr sz="750" spc="-17" dirty="0">
                  <a:solidFill>
                    <a:srgbClr val="231F20"/>
                  </a:solidFill>
                  <a:latin typeface="Arial"/>
                  <a:cs typeface="Arial"/>
                </a:rPr>
                <a:t> </a:t>
              </a:r>
              <a:r>
                <a:rPr sz="750" dirty="0">
                  <a:solidFill>
                    <a:srgbClr val="231F20"/>
                  </a:solidFill>
                  <a:latin typeface="Arial"/>
                  <a:cs typeface="Arial"/>
                </a:rPr>
                <a:t>your</a:t>
              </a:r>
              <a:r>
                <a:rPr sz="750" spc="-14" dirty="0">
                  <a:solidFill>
                    <a:srgbClr val="231F20"/>
                  </a:solidFill>
                  <a:latin typeface="Arial"/>
                  <a:cs typeface="Arial"/>
                </a:rPr>
                <a:t> </a:t>
              </a:r>
              <a:r>
                <a:rPr sz="750" spc="-7" dirty="0">
                  <a:solidFill>
                    <a:srgbClr val="231F20"/>
                  </a:solidFill>
                  <a:latin typeface="Arial"/>
                  <a:cs typeface="Arial"/>
                </a:rPr>
                <a:t>department</a:t>
              </a:r>
              <a:endParaRPr sz="750" dirty="0">
                <a:latin typeface="Arial"/>
                <a:cs typeface="Arial"/>
              </a:endParaRPr>
            </a:p>
            <a:p>
              <a:pPr marL="277516" indent="-78363">
                <a:spcBef>
                  <a:spcPts val="82"/>
                </a:spcBef>
                <a:buFont typeface="Symbol"/>
                <a:buChar char=""/>
                <a:tabLst>
                  <a:tab pos="277949" algn="l"/>
                </a:tabLst>
              </a:pPr>
              <a:r>
                <a:rPr sz="750" dirty="0">
                  <a:solidFill>
                    <a:srgbClr val="231F20"/>
                  </a:solidFill>
                  <a:latin typeface="Arial"/>
                  <a:cs typeface="Arial"/>
                </a:rPr>
                <a:t>Provide</a:t>
              </a:r>
              <a:r>
                <a:rPr sz="750" spc="-17" dirty="0">
                  <a:solidFill>
                    <a:srgbClr val="231F20"/>
                  </a:solidFill>
                  <a:latin typeface="Arial"/>
                  <a:cs typeface="Arial"/>
                </a:rPr>
                <a:t> </a:t>
              </a:r>
              <a:r>
                <a:rPr sz="750" dirty="0">
                  <a:solidFill>
                    <a:srgbClr val="231F20"/>
                  </a:solidFill>
                  <a:latin typeface="Arial"/>
                  <a:cs typeface="Arial"/>
                </a:rPr>
                <a:t>medical</a:t>
              </a:r>
              <a:r>
                <a:rPr sz="750" spc="-24" dirty="0">
                  <a:solidFill>
                    <a:srgbClr val="231F20"/>
                  </a:solidFill>
                  <a:latin typeface="Arial"/>
                  <a:cs typeface="Arial"/>
                </a:rPr>
                <a:t> </a:t>
              </a:r>
              <a:r>
                <a:rPr sz="750" dirty="0">
                  <a:solidFill>
                    <a:srgbClr val="231F20"/>
                  </a:solidFill>
                  <a:latin typeface="Arial"/>
                  <a:cs typeface="Arial"/>
                </a:rPr>
                <a:t>record</a:t>
              </a:r>
              <a:r>
                <a:rPr sz="750" spc="-20" dirty="0">
                  <a:solidFill>
                    <a:srgbClr val="231F20"/>
                  </a:solidFill>
                  <a:latin typeface="Arial"/>
                  <a:cs typeface="Arial"/>
                </a:rPr>
                <a:t> </a:t>
              </a:r>
              <a:r>
                <a:rPr sz="750" dirty="0">
                  <a:solidFill>
                    <a:srgbClr val="231F20"/>
                  </a:solidFill>
                  <a:latin typeface="Arial"/>
                  <a:cs typeface="Arial"/>
                </a:rPr>
                <a:t>number</a:t>
              </a:r>
              <a:r>
                <a:rPr sz="750" spc="-17" dirty="0">
                  <a:solidFill>
                    <a:srgbClr val="231F20"/>
                  </a:solidFill>
                  <a:latin typeface="Arial"/>
                  <a:cs typeface="Arial"/>
                </a:rPr>
                <a:t> </a:t>
              </a:r>
              <a:r>
                <a:rPr sz="750" dirty="0">
                  <a:solidFill>
                    <a:srgbClr val="231F20"/>
                  </a:solidFill>
                  <a:latin typeface="Arial"/>
                  <a:cs typeface="Arial"/>
                </a:rPr>
                <a:t>of</a:t>
              </a:r>
              <a:r>
                <a:rPr sz="750" spc="-17" dirty="0">
                  <a:solidFill>
                    <a:srgbClr val="231F20"/>
                  </a:solidFill>
                  <a:latin typeface="Arial"/>
                  <a:cs typeface="Arial"/>
                </a:rPr>
                <a:t> </a:t>
              </a:r>
              <a:r>
                <a:rPr sz="750" spc="-7" dirty="0">
                  <a:solidFill>
                    <a:srgbClr val="231F20"/>
                  </a:solidFill>
                  <a:latin typeface="Arial"/>
                  <a:cs typeface="Arial"/>
                </a:rPr>
                <a:t>patient</a:t>
              </a:r>
              <a:endParaRPr sz="750" dirty="0">
                <a:latin typeface="Arial"/>
                <a:cs typeface="Arial"/>
              </a:endParaRPr>
            </a:p>
            <a:p>
              <a:pPr>
                <a:spcBef>
                  <a:spcPts val="10"/>
                </a:spcBef>
                <a:buClr>
                  <a:srgbClr val="231F20"/>
                </a:buClr>
                <a:buFont typeface="Symbol"/>
                <a:buChar char=""/>
              </a:pPr>
              <a:endParaRPr sz="1295" dirty="0">
                <a:latin typeface="Arial"/>
                <a:cs typeface="Arial"/>
              </a:endParaRPr>
            </a:p>
            <a:p>
              <a:pPr marL="44160">
                <a:spcBef>
                  <a:spcPts val="3"/>
                </a:spcBef>
              </a:pPr>
              <a:r>
                <a:rPr sz="750" b="1" dirty="0">
                  <a:solidFill>
                    <a:srgbClr val="231F20"/>
                  </a:solidFill>
                  <a:latin typeface="Arial"/>
                  <a:cs typeface="Arial"/>
                </a:rPr>
                <a:t>Main</a:t>
              </a:r>
              <a:r>
                <a:rPr sz="750" b="1" spc="-7" dirty="0">
                  <a:solidFill>
                    <a:srgbClr val="231F20"/>
                  </a:solidFill>
                  <a:latin typeface="Arial"/>
                  <a:cs typeface="Arial"/>
                </a:rPr>
                <a:t> Features:</a:t>
              </a:r>
              <a:endParaRPr sz="750" dirty="0">
                <a:latin typeface="Arial"/>
                <a:cs typeface="Arial"/>
              </a:endParaRPr>
            </a:p>
            <a:p>
              <a:pPr marL="316914" indent="-117760">
                <a:spcBef>
                  <a:spcPts val="627"/>
                </a:spcBef>
                <a:buFont typeface="Symbol"/>
                <a:buChar char=""/>
                <a:tabLst>
                  <a:tab pos="317347" algn="l"/>
                </a:tabLst>
              </a:pPr>
              <a:r>
                <a:rPr sz="750" dirty="0">
                  <a:solidFill>
                    <a:srgbClr val="231F20"/>
                  </a:solidFill>
                  <a:latin typeface="Arial"/>
                  <a:cs typeface="Arial"/>
                </a:rPr>
                <a:t>ASL</a:t>
              </a:r>
              <a:r>
                <a:rPr sz="750" spc="-27" dirty="0">
                  <a:solidFill>
                    <a:srgbClr val="231F20"/>
                  </a:solidFill>
                  <a:latin typeface="Arial"/>
                  <a:cs typeface="Arial"/>
                </a:rPr>
                <a:t> </a:t>
              </a:r>
              <a:r>
                <a:rPr sz="750" dirty="0">
                  <a:solidFill>
                    <a:srgbClr val="231F20"/>
                  </a:solidFill>
                  <a:latin typeface="Arial"/>
                  <a:cs typeface="Arial"/>
                </a:rPr>
                <a:t>(American</a:t>
              </a:r>
              <a:r>
                <a:rPr sz="750" spc="-20" dirty="0">
                  <a:solidFill>
                    <a:srgbClr val="231F20"/>
                  </a:solidFill>
                  <a:latin typeface="Arial"/>
                  <a:cs typeface="Arial"/>
                </a:rPr>
                <a:t> </a:t>
              </a:r>
              <a:r>
                <a:rPr sz="750" dirty="0">
                  <a:solidFill>
                    <a:srgbClr val="231F20"/>
                  </a:solidFill>
                  <a:latin typeface="Arial"/>
                  <a:cs typeface="Arial"/>
                </a:rPr>
                <a:t>Sign</a:t>
              </a:r>
              <a:r>
                <a:rPr sz="750" spc="-20" dirty="0">
                  <a:solidFill>
                    <a:srgbClr val="231F20"/>
                  </a:solidFill>
                  <a:latin typeface="Arial"/>
                  <a:cs typeface="Arial"/>
                </a:rPr>
                <a:t> </a:t>
              </a:r>
              <a:r>
                <a:rPr sz="750" dirty="0">
                  <a:solidFill>
                    <a:srgbClr val="231F20"/>
                  </a:solidFill>
                  <a:latin typeface="Arial"/>
                  <a:cs typeface="Arial"/>
                </a:rPr>
                <a:t>Language)</a:t>
              </a:r>
              <a:r>
                <a:rPr sz="750" spc="-14" dirty="0">
                  <a:solidFill>
                    <a:srgbClr val="231F20"/>
                  </a:solidFill>
                  <a:latin typeface="Arial"/>
                  <a:cs typeface="Arial"/>
                </a:rPr>
                <a:t> </a:t>
              </a:r>
              <a:r>
                <a:rPr sz="750" dirty="0">
                  <a:solidFill>
                    <a:srgbClr val="231F20"/>
                  </a:solidFill>
                  <a:latin typeface="Arial"/>
                  <a:cs typeface="Arial"/>
                </a:rPr>
                <a:t>is</a:t>
              </a:r>
              <a:r>
                <a:rPr sz="750" spc="-14" dirty="0">
                  <a:solidFill>
                    <a:srgbClr val="231F20"/>
                  </a:solidFill>
                  <a:latin typeface="Arial"/>
                  <a:cs typeface="Arial"/>
                </a:rPr>
                <a:t> </a:t>
              </a:r>
              <a:r>
                <a:rPr sz="750" dirty="0">
                  <a:solidFill>
                    <a:srgbClr val="231F20"/>
                  </a:solidFill>
                  <a:latin typeface="Arial"/>
                  <a:cs typeface="Arial"/>
                </a:rPr>
                <a:t>available</a:t>
              </a:r>
              <a:r>
                <a:rPr sz="750" spc="-20" dirty="0">
                  <a:solidFill>
                    <a:srgbClr val="231F20"/>
                  </a:solidFill>
                  <a:latin typeface="Arial"/>
                  <a:cs typeface="Arial"/>
                </a:rPr>
                <a:t> </a:t>
              </a:r>
              <a:r>
                <a:rPr sz="750" dirty="0">
                  <a:solidFill>
                    <a:srgbClr val="231F20"/>
                  </a:solidFill>
                  <a:latin typeface="Arial"/>
                  <a:cs typeface="Arial"/>
                </a:rPr>
                <a:t>through</a:t>
              </a:r>
              <a:r>
                <a:rPr sz="750" spc="-20" dirty="0">
                  <a:solidFill>
                    <a:srgbClr val="231F20"/>
                  </a:solidFill>
                  <a:latin typeface="Arial"/>
                  <a:cs typeface="Arial"/>
                </a:rPr>
                <a:t> </a:t>
              </a:r>
              <a:r>
                <a:rPr sz="750" dirty="0">
                  <a:solidFill>
                    <a:srgbClr val="231F20"/>
                  </a:solidFill>
                  <a:latin typeface="Arial"/>
                  <a:cs typeface="Arial"/>
                </a:rPr>
                <a:t>video</a:t>
              </a:r>
              <a:r>
                <a:rPr sz="750" spc="-17" dirty="0">
                  <a:solidFill>
                    <a:srgbClr val="231F20"/>
                  </a:solidFill>
                  <a:latin typeface="Arial"/>
                  <a:cs typeface="Arial"/>
                </a:rPr>
                <a:t> </a:t>
              </a:r>
              <a:r>
                <a:rPr sz="750" spc="-7" dirty="0">
                  <a:solidFill>
                    <a:srgbClr val="231F20"/>
                  </a:solidFill>
                  <a:latin typeface="Arial"/>
                  <a:cs typeface="Arial"/>
                </a:rPr>
                <a:t>interpretation.</a:t>
              </a:r>
              <a:endParaRPr sz="750" dirty="0">
                <a:latin typeface="Arial"/>
                <a:cs typeface="Arial"/>
              </a:endParaRPr>
            </a:p>
            <a:p>
              <a:pPr>
                <a:lnSpc>
                  <a:spcPct val="100000"/>
                </a:lnSpc>
                <a:buClr>
                  <a:srgbClr val="231F20"/>
                </a:buClr>
                <a:buFont typeface="Symbol"/>
                <a:buChar char=""/>
              </a:pPr>
              <a:endParaRPr sz="852" dirty="0">
                <a:latin typeface="Arial"/>
                <a:cs typeface="Arial"/>
              </a:endParaRPr>
            </a:p>
            <a:p>
              <a:pPr marL="317347" marR="3464" indent="-117760">
                <a:lnSpc>
                  <a:spcPct val="103499"/>
                </a:lnSpc>
                <a:buFont typeface="Symbol"/>
                <a:buChar char=""/>
                <a:tabLst>
                  <a:tab pos="317780" algn="l"/>
                </a:tabLst>
              </a:pPr>
              <a:r>
                <a:rPr sz="750" dirty="0">
                  <a:solidFill>
                    <a:srgbClr val="231F20"/>
                  </a:solidFill>
                  <a:latin typeface="Arial"/>
                  <a:cs typeface="Arial"/>
                </a:rPr>
                <a:t>If</a:t>
              </a:r>
              <a:r>
                <a:rPr sz="750" spc="-20" dirty="0">
                  <a:solidFill>
                    <a:srgbClr val="231F20"/>
                  </a:solidFill>
                  <a:latin typeface="Arial"/>
                  <a:cs typeface="Arial"/>
                </a:rPr>
                <a:t> </a:t>
              </a:r>
              <a:r>
                <a:rPr sz="750" dirty="0">
                  <a:solidFill>
                    <a:srgbClr val="231F20"/>
                  </a:solidFill>
                  <a:latin typeface="Arial"/>
                  <a:cs typeface="Arial"/>
                </a:rPr>
                <a:t>video</a:t>
              </a:r>
              <a:r>
                <a:rPr sz="750" spc="-17" dirty="0">
                  <a:solidFill>
                    <a:srgbClr val="231F20"/>
                  </a:solidFill>
                  <a:latin typeface="Arial"/>
                  <a:cs typeface="Arial"/>
                </a:rPr>
                <a:t> </a:t>
              </a:r>
              <a:r>
                <a:rPr sz="750" dirty="0">
                  <a:solidFill>
                    <a:srgbClr val="231F20"/>
                  </a:solidFill>
                  <a:latin typeface="Arial"/>
                  <a:cs typeface="Arial"/>
                </a:rPr>
                <a:t>interpreter</a:t>
              </a:r>
              <a:r>
                <a:rPr sz="750" spc="-20" dirty="0">
                  <a:solidFill>
                    <a:srgbClr val="231F20"/>
                  </a:solidFill>
                  <a:latin typeface="Arial"/>
                  <a:cs typeface="Arial"/>
                </a:rPr>
                <a:t> </a:t>
              </a:r>
              <a:r>
                <a:rPr sz="750" dirty="0">
                  <a:solidFill>
                    <a:srgbClr val="231F20"/>
                  </a:solidFill>
                  <a:latin typeface="Arial"/>
                  <a:cs typeface="Arial"/>
                </a:rPr>
                <a:t>is</a:t>
              </a:r>
              <a:r>
                <a:rPr sz="750" spc="-14" dirty="0">
                  <a:solidFill>
                    <a:srgbClr val="231F20"/>
                  </a:solidFill>
                  <a:latin typeface="Arial"/>
                  <a:cs typeface="Arial"/>
                </a:rPr>
                <a:t> </a:t>
              </a:r>
              <a:r>
                <a:rPr sz="750" dirty="0">
                  <a:solidFill>
                    <a:srgbClr val="231F20"/>
                  </a:solidFill>
                  <a:latin typeface="Arial"/>
                  <a:cs typeface="Arial"/>
                </a:rPr>
                <a:t>not</a:t>
              </a:r>
              <a:r>
                <a:rPr sz="750" spc="-17" dirty="0">
                  <a:solidFill>
                    <a:srgbClr val="231F20"/>
                  </a:solidFill>
                  <a:latin typeface="Arial"/>
                  <a:cs typeface="Arial"/>
                </a:rPr>
                <a:t> </a:t>
              </a:r>
              <a:r>
                <a:rPr sz="750" dirty="0">
                  <a:solidFill>
                    <a:srgbClr val="231F20"/>
                  </a:solidFill>
                  <a:latin typeface="Arial"/>
                  <a:cs typeface="Arial"/>
                </a:rPr>
                <a:t>available</a:t>
              </a:r>
              <a:r>
                <a:rPr sz="750" spc="-17" dirty="0">
                  <a:solidFill>
                    <a:srgbClr val="231F20"/>
                  </a:solidFill>
                  <a:latin typeface="Arial"/>
                  <a:cs typeface="Arial"/>
                </a:rPr>
                <a:t> </a:t>
              </a:r>
              <a:r>
                <a:rPr sz="750" dirty="0">
                  <a:solidFill>
                    <a:srgbClr val="231F20"/>
                  </a:solidFill>
                  <a:latin typeface="Arial"/>
                  <a:cs typeface="Arial"/>
                </a:rPr>
                <a:t>within</a:t>
              </a:r>
              <a:r>
                <a:rPr sz="750" spc="-17" dirty="0">
                  <a:solidFill>
                    <a:srgbClr val="231F20"/>
                  </a:solidFill>
                  <a:latin typeface="Arial"/>
                  <a:cs typeface="Arial"/>
                </a:rPr>
                <a:t> </a:t>
              </a:r>
              <a:r>
                <a:rPr sz="750" dirty="0">
                  <a:solidFill>
                    <a:srgbClr val="231F20"/>
                  </a:solidFill>
                  <a:latin typeface="Arial"/>
                  <a:cs typeface="Arial"/>
                </a:rPr>
                <a:t>2</a:t>
              </a:r>
              <a:r>
                <a:rPr sz="750" spc="-17" dirty="0">
                  <a:solidFill>
                    <a:srgbClr val="231F20"/>
                  </a:solidFill>
                  <a:latin typeface="Arial"/>
                  <a:cs typeface="Arial"/>
                </a:rPr>
                <a:t> </a:t>
              </a:r>
              <a:r>
                <a:rPr sz="750" dirty="0">
                  <a:solidFill>
                    <a:srgbClr val="231F20"/>
                  </a:solidFill>
                  <a:latin typeface="Arial"/>
                  <a:cs typeface="Arial"/>
                </a:rPr>
                <a:t>minutes,</a:t>
              </a:r>
              <a:r>
                <a:rPr sz="750" spc="-10" dirty="0">
                  <a:solidFill>
                    <a:srgbClr val="231F20"/>
                  </a:solidFill>
                  <a:latin typeface="Arial"/>
                  <a:cs typeface="Arial"/>
                </a:rPr>
                <a:t> </a:t>
              </a:r>
              <a:r>
                <a:rPr sz="750" dirty="0">
                  <a:solidFill>
                    <a:srgbClr val="231F20"/>
                  </a:solidFill>
                  <a:latin typeface="Arial"/>
                  <a:cs typeface="Arial"/>
                </a:rPr>
                <a:t>you</a:t>
              </a:r>
              <a:r>
                <a:rPr sz="750" spc="-20" dirty="0">
                  <a:solidFill>
                    <a:srgbClr val="231F20"/>
                  </a:solidFill>
                  <a:latin typeface="Arial"/>
                  <a:cs typeface="Arial"/>
                </a:rPr>
                <a:t> </a:t>
              </a:r>
              <a:r>
                <a:rPr sz="750" dirty="0">
                  <a:solidFill>
                    <a:srgbClr val="231F20"/>
                  </a:solidFill>
                  <a:latin typeface="Arial"/>
                  <a:cs typeface="Arial"/>
                </a:rPr>
                <a:t>will</a:t>
              </a:r>
              <a:r>
                <a:rPr sz="750" spc="-17" dirty="0">
                  <a:solidFill>
                    <a:srgbClr val="231F20"/>
                  </a:solidFill>
                  <a:latin typeface="Arial"/>
                  <a:cs typeface="Arial"/>
                </a:rPr>
                <a:t> </a:t>
              </a:r>
              <a:r>
                <a:rPr sz="750" dirty="0">
                  <a:solidFill>
                    <a:srgbClr val="231F20"/>
                  </a:solidFill>
                  <a:latin typeface="Arial"/>
                  <a:cs typeface="Arial"/>
                </a:rPr>
                <a:t>be</a:t>
              </a:r>
              <a:r>
                <a:rPr sz="750" spc="-17" dirty="0">
                  <a:solidFill>
                    <a:srgbClr val="231F20"/>
                  </a:solidFill>
                  <a:latin typeface="Arial"/>
                  <a:cs typeface="Arial"/>
                </a:rPr>
                <a:t> </a:t>
              </a:r>
              <a:r>
                <a:rPr sz="750" dirty="0">
                  <a:solidFill>
                    <a:srgbClr val="231F20"/>
                  </a:solidFill>
                  <a:latin typeface="Arial"/>
                  <a:cs typeface="Arial"/>
                </a:rPr>
                <a:t>automatically</a:t>
              </a:r>
              <a:r>
                <a:rPr sz="750" spc="-14" dirty="0">
                  <a:solidFill>
                    <a:srgbClr val="231F20"/>
                  </a:solidFill>
                  <a:latin typeface="Arial"/>
                  <a:cs typeface="Arial"/>
                </a:rPr>
                <a:t> </a:t>
              </a:r>
              <a:r>
                <a:rPr sz="750" dirty="0">
                  <a:solidFill>
                    <a:srgbClr val="231F20"/>
                  </a:solidFill>
                  <a:latin typeface="Arial"/>
                  <a:cs typeface="Arial"/>
                </a:rPr>
                <a:t>connected</a:t>
              </a:r>
              <a:r>
                <a:rPr sz="750" spc="-20" dirty="0">
                  <a:solidFill>
                    <a:srgbClr val="231F20"/>
                  </a:solidFill>
                  <a:latin typeface="Arial"/>
                  <a:cs typeface="Arial"/>
                </a:rPr>
                <a:t> </a:t>
              </a:r>
              <a:r>
                <a:rPr sz="750" dirty="0">
                  <a:solidFill>
                    <a:srgbClr val="231F20"/>
                  </a:solidFill>
                  <a:latin typeface="Arial"/>
                  <a:cs typeface="Arial"/>
                </a:rPr>
                <a:t>through</a:t>
              </a:r>
              <a:r>
                <a:rPr sz="750" spc="-24" dirty="0">
                  <a:solidFill>
                    <a:srgbClr val="231F20"/>
                  </a:solidFill>
                  <a:latin typeface="Arial"/>
                  <a:cs typeface="Arial"/>
                </a:rPr>
                <a:t> </a:t>
              </a:r>
              <a:r>
                <a:rPr sz="750" dirty="0">
                  <a:solidFill>
                    <a:srgbClr val="231F20"/>
                  </a:solidFill>
                  <a:latin typeface="Arial"/>
                  <a:cs typeface="Arial"/>
                </a:rPr>
                <a:t>to</a:t>
              </a:r>
              <a:r>
                <a:rPr sz="750" spc="-20" dirty="0">
                  <a:solidFill>
                    <a:srgbClr val="231F20"/>
                  </a:solidFill>
                  <a:latin typeface="Arial"/>
                  <a:cs typeface="Arial"/>
                </a:rPr>
                <a:t> </a:t>
              </a:r>
              <a:r>
                <a:rPr sz="750" spc="-17" dirty="0">
                  <a:solidFill>
                    <a:srgbClr val="231F20"/>
                  </a:solidFill>
                  <a:latin typeface="Arial"/>
                  <a:cs typeface="Arial"/>
                </a:rPr>
                <a:t>an </a:t>
              </a:r>
              <a:r>
                <a:rPr sz="750" dirty="0">
                  <a:solidFill>
                    <a:srgbClr val="231F20"/>
                  </a:solidFill>
                  <a:latin typeface="Arial"/>
                  <a:cs typeface="Arial"/>
                </a:rPr>
                <a:t>audio</a:t>
              </a:r>
              <a:r>
                <a:rPr sz="750" spc="-17" dirty="0">
                  <a:solidFill>
                    <a:srgbClr val="231F20"/>
                  </a:solidFill>
                  <a:latin typeface="Arial"/>
                  <a:cs typeface="Arial"/>
                </a:rPr>
                <a:t> </a:t>
              </a:r>
              <a:r>
                <a:rPr sz="750" spc="-7" dirty="0">
                  <a:solidFill>
                    <a:srgbClr val="231F20"/>
                  </a:solidFill>
                  <a:latin typeface="Arial"/>
                  <a:cs typeface="Arial"/>
                </a:rPr>
                <a:t>interpreter.</a:t>
              </a:r>
              <a:endParaRPr sz="750" dirty="0">
                <a:latin typeface="Arial"/>
                <a:cs typeface="Arial"/>
              </a:endParaRPr>
            </a:p>
            <a:p>
              <a:pPr>
                <a:spcBef>
                  <a:spcPts val="34"/>
                </a:spcBef>
                <a:buClr>
                  <a:srgbClr val="231F20"/>
                </a:buClr>
                <a:buFont typeface="Symbol"/>
                <a:buChar char=""/>
              </a:pPr>
              <a:endParaRPr sz="818" dirty="0">
                <a:latin typeface="Arial"/>
                <a:cs typeface="Arial"/>
              </a:endParaRPr>
            </a:p>
            <a:p>
              <a:pPr marL="317347" marR="118626" indent="-117760">
                <a:lnSpc>
                  <a:spcPct val="103499"/>
                </a:lnSpc>
                <a:buFont typeface="Symbol"/>
                <a:buChar char=""/>
                <a:tabLst>
                  <a:tab pos="317780" algn="l"/>
                </a:tabLst>
              </a:pPr>
              <a:r>
                <a:rPr sz="750" dirty="0">
                  <a:solidFill>
                    <a:srgbClr val="231F20"/>
                  </a:solidFill>
                  <a:latin typeface="Arial"/>
                  <a:cs typeface="Arial"/>
                </a:rPr>
                <a:t>White</a:t>
              </a:r>
              <a:r>
                <a:rPr sz="750" spc="-20" dirty="0">
                  <a:solidFill>
                    <a:srgbClr val="231F20"/>
                  </a:solidFill>
                  <a:latin typeface="Arial"/>
                  <a:cs typeface="Arial"/>
                </a:rPr>
                <a:t> </a:t>
              </a:r>
              <a:r>
                <a:rPr sz="750" dirty="0">
                  <a:solidFill>
                    <a:srgbClr val="231F20"/>
                  </a:solidFill>
                  <a:latin typeface="Arial"/>
                  <a:cs typeface="Arial"/>
                </a:rPr>
                <a:t>Board:</a:t>
              </a:r>
              <a:r>
                <a:rPr sz="750" spc="-17" dirty="0">
                  <a:solidFill>
                    <a:srgbClr val="231F20"/>
                  </a:solidFill>
                  <a:latin typeface="Arial"/>
                  <a:cs typeface="Arial"/>
                </a:rPr>
                <a:t> </a:t>
              </a:r>
              <a:r>
                <a:rPr sz="750" dirty="0">
                  <a:solidFill>
                    <a:srgbClr val="231F20"/>
                  </a:solidFill>
                  <a:latin typeface="Arial"/>
                  <a:cs typeface="Arial"/>
                </a:rPr>
                <a:t>interpreter</a:t>
              </a:r>
              <a:r>
                <a:rPr sz="750" spc="-14" dirty="0">
                  <a:solidFill>
                    <a:srgbClr val="231F20"/>
                  </a:solidFill>
                  <a:latin typeface="Arial"/>
                  <a:cs typeface="Arial"/>
                </a:rPr>
                <a:t> </a:t>
              </a:r>
              <a:r>
                <a:rPr sz="750" dirty="0">
                  <a:solidFill>
                    <a:srgbClr val="231F20"/>
                  </a:solidFill>
                  <a:latin typeface="Arial"/>
                  <a:cs typeface="Arial"/>
                </a:rPr>
                <a:t>can</a:t>
              </a:r>
              <a:r>
                <a:rPr sz="750" spc="-10" dirty="0">
                  <a:solidFill>
                    <a:srgbClr val="231F20"/>
                  </a:solidFill>
                  <a:latin typeface="Arial"/>
                  <a:cs typeface="Arial"/>
                </a:rPr>
                <a:t> </a:t>
              </a:r>
              <a:r>
                <a:rPr sz="750" dirty="0">
                  <a:solidFill>
                    <a:srgbClr val="231F20"/>
                  </a:solidFill>
                  <a:latin typeface="Arial"/>
                  <a:cs typeface="Arial"/>
                </a:rPr>
                <a:t>type</a:t>
              </a:r>
              <a:r>
                <a:rPr sz="750" spc="-20" dirty="0">
                  <a:solidFill>
                    <a:srgbClr val="231F20"/>
                  </a:solidFill>
                  <a:latin typeface="Arial"/>
                  <a:cs typeface="Arial"/>
                </a:rPr>
                <a:t> </a:t>
              </a:r>
              <a:r>
                <a:rPr sz="750" dirty="0">
                  <a:solidFill>
                    <a:srgbClr val="231F20"/>
                  </a:solidFill>
                  <a:latin typeface="Arial"/>
                  <a:cs typeface="Arial"/>
                </a:rPr>
                <a:t>and</a:t>
              </a:r>
              <a:r>
                <a:rPr sz="750" spc="-17" dirty="0">
                  <a:solidFill>
                    <a:srgbClr val="231F20"/>
                  </a:solidFill>
                  <a:latin typeface="Arial"/>
                  <a:cs typeface="Arial"/>
                </a:rPr>
                <a:t> </a:t>
              </a:r>
              <a:r>
                <a:rPr sz="750" dirty="0">
                  <a:solidFill>
                    <a:srgbClr val="231F20"/>
                  </a:solidFill>
                  <a:latin typeface="Arial"/>
                  <a:cs typeface="Arial"/>
                </a:rPr>
                <a:t>display</a:t>
              </a:r>
              <a:r>
                <a:rPr sz="750" spc="-10" dirty="0">
                  <a:solidFill>
                    <a:srgbClr val="231F20"/>
                  </a:solidFill>
                  <a:latin typeface="Arial"/>
                  <a:cs typeface="Arial"/>
                </a:rPr>
                <a:t> </a:t>
              </a:r>
              <a:r>
                <a:rPr sz="750" dirty="0">
                  <a:solidFill>
                    <a:srgbClr val="231F20"/>
                  </a:solidFill>
                  <a:latin typeface="Arial"/>
                  <a:cs typeface="Arial"/>
                </a:rPr>
                <a:t>a</a:t>
              </a:r>
              <a:r>
                <a:rPr sz="750" spc="-14" dirty="0">
                  <a:solidFill>
                    <a:srgbClr val="231F20"/>
                  </a:solidFill>
                  <a:latin typeface="Arial"/>
                  <a:cs typeface="Arial"/>
                </a:rPr>
                <a:t> </a:t>
              </a:r>
              <a:r>
                <a:rPr sz="750" dirty="0">
                  <a:solidFill>
                    <a:srgbClr val="231F20"/>
                  </a:solidFill>
                  <a:latin typeface="Arial"/>
                  <a:cs typeface="Arial"/>
                </a:rPr>
                <a:t>word</a:t>
              </a:r>
              <a:r>
                <a:rPr sz="750" spc="-10" dirty="0">
                  <a:solidFill>
                    <a:srgbClr val="231F20"/>
                  </a:solidFill>
                  <a:latin typeface="Arial"/>
                  <a:cs typeface="Arial"/>
                </a:rPr>
                <a:t> </a:t>
              </a:r>
              <a:r>
                <a:rPr sz="750" dirty="0">
                  <a:solidFill>
                    <a:srgbClr val="231F20"/>
                  </a:solidFill>
                  <a:latin typeface="Arial"/>
                  <a:cs typeface="Arial"/>
                </a:rPr>
                <a:t>or</a:t>
              </a:r>
              <a:r>
                <a:rPr sz="750" spc="-7" dirty="0">
                  <a:solidFill>
                    <a:srgbClr val="231F20"/>
                  </a:solidFill>
                  <a:latin typeface="Arial"/>
                  <a:cs typeface="Arial"/>
                </a:rPr>
                <a:t> </a:t>
              </a:r>
              <a:r>
                <a:rPr sz="750" dirty="0">
                  <a:solidFill>
                    <a:srgbClr val="231F20"/>
                  </a:solidFill>
                  <a:latin typeface="Arial"/>
                  <a:cs typeface="Arial"/>
                </a:rPr>
                <a:t>phrase</a:t>
              </a:r>
              <a:r>
                <a:rPr sz="750" spc="-14" dirty="0">
                  <a:solidFill>
                    <a:srgbClr val="231F20"/>
                  </a:solidFill>
                  <a:latin typeface="Arial"/>
                  <a:cs typeface="Arial"/>
                </a:rPr>
                <a:t> </a:t>
              </a:r>
              <a:r>
                <a:rPr sz="750" dirty="0">
                  <a:solidFill>
                    <a:srgbClr val="231F20"/>
                  </a:solidFill>
                  <a:latin typeface="Arial"/>
                  <a:cs typeface="Arial"/>
                </a:rPr>
                <a:t>in</a:t>
              </a:r>
              <a:r>
                <a:rPr sz="750" spc="-17" dirty="0">
                  <a:solidFill>
                    <a:srgbClr val="231F20"/>
                  </a:solidFill>
                  <a:latin typeface="Arial"/>
                  <a:cs typeface="Arial"/>
                </a:rPr>
                <a:t> </a:t>
              </a:r>
              <a:r>
                <a:rPr sz="750" dirty="0">
                  <a:solidFill>
                    <a:srgbClr val="231F20"/>
                  </a:solidFill>
                  <a:latin typeface="Arial"/>
                  <a:cs typeface="Arial"/>
                </a:rPr>
                <a:t>the</a:t>
              </a:r>
              <a:r>
                <a:rPr sz="750" spc="-20" dirty="0">
                  <a:solidFill>
                    <a:srgbClr val="231F20"/>
                  </a:solidFill>
                  <a:latin typeface="Arial"/>
                  <a:cs typeface="Arial"/>
                </a:rPr>
                <a:t> </a:t>
              </a:r>
              <a:r>
                <a:rPr sz="750" dirty="0">
                  <a:solidFill>
                    <a:srgbClr val="231F20"/>
                  </a:solidFill>
                  <a:latin typeface="Arial"/>
                  <a:cs typeface="Arial"/>
                </a:rPr>
                <a:t>native</a:t>
              </a:r>
              <a:r>
                <a:rPr sz="750" spc="-14" dirty="0">
                  <a:solidFill>
                    <a:srgbClr val="231F20"/>
                  </a:solidFill>
                  <a:latin typeface="Arial"/>
                  <a:cs typeface="Arial"/>
                </a:rPr>
                <a:t> </a:t>
              </a:r>
              <a:r>
                <a:rPr sz="750" dirty="0">
                  <a:solidFill>
                    <a:srgbClr val="231F20"/>
                  </a:solidFill>
                  <a:latin typeface="Arial"/>
                  <a:cs typeface="Arial"/>
                </a:rPr>
                <a:t>language</a:t>
              </a:r>
              <a:r>
                <a:rPr sz="750" spc="-10" dirty="0">
                  <a:solidFill>
                    <a:srgbClr val="231F20"/>
                  </a:solidFill>
                  <a:latin typeface="Arial"/>
                  <a:cs typeface="Arial"/>
                </a:rPr>
                <a:t> </a:t>
              </a:r>
              <a:r>
                <a:rPr sz="750" dirty="0">
                  <a:solidFill>
                    <a:srgbClr val="231F20"/>
                  </a:solidFill>
                  <a:latin typeface="Arial"/>
                  <a:cs typeface="Arial"/>
                </a:rPr>
                <a:t>if</a:t>
              </a:r>
              <a:r>
                <a:rPr sz="750" spc="-17" dirty="0">
                  <a:solidFill>
                    <a:srgbClr val="231F20"/>
                  </a:solidFill>
                  <a:latin typeface="Arial"/>
                  <a:cs typeface="Arial"/>
                </a:rPr>
                <a:t> </a:t>
              </a:r>
              <a:r>
                <a:rPr sz="750" dirty="0">
                  <a:solidFill>
                    <a:srgbClr val="231F20"/>
                  </a:solidFill>
                  <a:latin typeface="Arial"/>
                  <a:cs typeface="Arial"/>
                </a:rPr>
                <a:t>the</a:t>
              </a:r>
              <a:r>
                <a:rPr sz="750" spc="-17" dirty="0">
                  <a:solidFill>
                    <a:srgbClr val="231F20"/>
                  </a:solidFill>
                  <a:latin typeface="Arial"/>
                  <a:cs typeface="Arial"/>
                </a:rPr>
                <a:t> </a:t>
              </a:r>
              <a:r>
                <a:rPr sz="750" spc="-7" dirty="0">
                  <a:solidFill>
                    <a:srgbClr val="231F20"/>
                  </a:solidFill>
                  <a:latin typeface="Arial"/>
                  <a:cs typeface="Arial"/>
                </a:rPr>
                <a:t>patient </a:t>
              </a:r>
              <a:r>
                <a:rPr sz="750" dirty="0">
                  <a:solidFill>
                    <a:srgbClr val="231F20"/>
                  </a:solidFill>
                  <a:latin typeface="Arial"/>
                  <a:cs typeface="Arial"/>
                </a:rPr>
                <a:t>needs</a:t>
              </a:r>
              <a:r>
                <a:rPr sz="750" spc="-17" dirty="0">
                  <a:solidFill>
                    <a:srgbClr val="231F20"/>
                  </a:solidFill>
                  <a:latin typeface="Arial"/>
                  <a:cs typeface="Arial"/>
                </a:rPr>
                <a:t> </a:t>
              </a:r>
              <a:r>
                <a:rPr sz="750" dirty="0">
                  <a:solidFill>
                    <a:srgbClr val="231F20"/>
                  </a:solidFill>
                  <a:latin typeface="Arial"/>
                  <a:cs typeface="Arial"/>
                </a:rPr>
                <a:t>to</a:t>
              </a:r>
              <a:r>
                <a:rPr sz="750" spc="-17" dirty="0">
                  <a:solidFill>
                    <a:srgbClr val="231F20"/>
                  </a:solidFill>
                  <a:latin typeface="Arial"/>
                  <a:cs typeface="Arial"/>
                </a:rPr>
                <a:t> </a:t>
              </a:r>
              <a:r>
                <a:rPr sz="750" dirty="0">
                  <a:solidFill>
                    <a:srgbClr val="231F20"/>
                  </a:solidFill>
                  <a:latin typeface="Arial"/>
                  <a:cs typeface="Arial"/>
                </a:rPr>
                <a:t>read</a:t>
              </a:r>
              <a:r>
                <a:rPr sz="750" spc="-17" dirty="0">
                  <a:solidFill>
                    <a:srgbClr val="231F20"/>
                  </a:solidFill>
                  <a:latin typeface="Arial"/>
                  <a:cs typeface="Arial"/>
                </a:rPr>
                <a:t> </a:t>
              </a:r>
              <a:r>
                <a:rPr sz="750" dirty="0">
                  <a:solidFill>
                    <a:srgbClr val="231F20"/>
                  </a:solidFill>
                  <a:latin typeface="Arial"/>
                  <a:cs typeface="Arial"/>
                </a:rPr>
                <a:t>it</a:t>
              </a:r>
              <a:r>
                <a:rPr sz="750" spc="-14" dirty="0">
                  <a:solidFill>
                    <a:srgbClr val="231F20"/>
                  </a:solidFill>
                  <a:latin typeface="Arial"/>
                  <a:cs typeface="Arial"/>
                </a:rPr>
                <a:t> </a:t>
              </a:r>
              <a:r>
                <a:rPr sz="750" dirty="0">
                  <a:solidFill>
                    <a:srgbClr val="231F20"/>
                  </a:solidFill>
                  <a:latin typeface="Arial"/>
                  <a:cs typeface="Arial"/>
                </a:rPr>
                <a:t>(i.e.</a:t>
              </a:r>
              <a:r>
                <a:rPr sz="750" spc="-7" dirty="0">
                  <a:solidFill>
                    <a:srgbClr val="231F20"/>
                  </a:solidFill>
                  <a:latin typeface="Arial"/>
                  <a:cs typeface="Arial"/>
                </a:rPr>
                <a:t> </a:t>
              </a:r>
              <a:r>
                <a:rPr sz="750" dirty="0">
                  <a:solidFill>
                    <a:srgbClr val="231F20"/>
                  </a:solidFill>
                  <a:latin typeface="Arial"/>
                  <a:cs typeface="Arial"/>
                </a:rPr>
                <a:t>a</a:t>
              </a:r>
              <a:r>
                <a:rPr sz="750" spc="-17" dirty="0">
                  <a:solidFill>
                    <a:srgbClr val="231F20"/>
                  </a:solidFill>
                  <a:latin typeface="Arial"/>
                  <a:cs typeface="Arial"/>
                </a:rPr>
                <a:t> </a:t>
              </a:r>
              <a:r>
                <a:rPr sz="750" dirty="0">
                  <a:solidFill>
                    <a:srgbClr val="231F20"/>
                  </a:solidFill>
                  <a:latin typeface="Arial"/>
                  <a:cs typeface="Arial"/>
                </a:rPr>
                <a:t>medication</a:t>
              </a:r>
              <a:r>
                <a:rPr sz="750" spc="-10" dirty="0">
                  <a:solidFill>
                    <a:srgbClr val="231F20"/>
                  </a:solidFill>
                  <a:latin typeface="Arial"/>
                  <a:cs typeface="Arial"/>
                </a:rPr>
                <a:t> </a:t>
              </a:r>
              <a:r>
                <a:rPr sz="750" dirty="0">
                  <a:solidFill>
                    <a:srgbClr val="231F20"/>
                  </a:solidFill>
                  <a:latin typeface="Arial"/>
                  <a:cs typeface="Arial"/>
                </a:rPr>
                <a:t>name</a:t>
              </a:r>
              <a:r>
                <a:rPr sz="750" spc="-17" dirty="0">
                  <a:solidFill>
                    <a:srgbClr val="231F20"/>
                  </a:solidFill>
                  <a:latin typeface="Arial"/>
                  <a:cs typeface="Arial"/>
                </a:rPr>
                <a:t> </a:t>
              </a:r>
              <a:r>
                <a:rPr sz="750" dirty="0">
                  <a:solidFill>
                    <a:srgbClr val="231F20"/>
                  </a:solidFill>
                  <a:latin typeface="Arial"/>
                  <a:cs typeface="Arial"/>
                </a:rPr>
                <a:t>or</a:t>
              </a:r>
              <a:r>
                <a:rPr sz="750" spc="-14" dirty="0">
                  <a:solidFill>
                    <a:srgbClr val="231F20"/>
                  </a:solidFill>
                  <a:latin typeface="Arial"/>
                  <a:cs typeface="Arial"/>
                </a:rPr>
                <a:t> </a:t>
              </a:r>
              <a:r>
                <a:rPr sz="750" dirty="0">
                  <a:solidFill>
                    <a:srgbClr val="231F20"/>
                  </a:solidFill>
                  <a:latin typeface="Arial"/>
                  <a:cs typeface="Arial"/>
                </a:rPr>
                <a:t>medical</a:t>
              </a:r>
              <a:r>
                <a:rPr sz="750" spc="-10" dirty="0">
                  <a:solidFill>
                    <a:srgbClr val="231F20"/>
                  </a:solidFill>
                  <a:latin typeface="Arial"/>
                  <a:cs typeface="Arial"/>
                </a:rPr>
                <a:t> </a:t>
              </a:r>
              <a:r>
                <a:rPr sz="750" spc="-7" dirty="0">
                  <a:solidFill>
                    <a:srgbClr val="231F20"/>
                  </a:solidFill>
                  <a:latin typeface="Arial"/>
                  <a:cs typeface="Arial"/>
                </a:rPr>
                <a:t>procedure).</a:t>
              </a:r>
              <a:endParaRPr sz="750" dirty="0">
                <a:latin typeface="Arial"/>
                <a:cs typeface="Arial"/>
              </a:endParaRPr>
            </a:p>
            <a:p>
              <a:pPr>
                <a:spcBef>
                  <a:spcPts val="31"/>
                </a:spcBef>
                <a:buClr>
                  <a:srgbClr val="231F20"/>
                </a:buClr>
                <a:buFont typeface="Symbol"/>
                <a:buChar char=""/>
              </a:pPr>
              <a:endParaRPr sz="852" dirty="0">
                <a:latin typeface="Arial"/>
                <a:cs typeface="Arial"/>
              </a:endParaRPr>
            </a:p>
            <a:p>
              <a:pPr marL="317347" indent="-117760">
                <a:spcBef>
                  <a:spcPts val="3"/>
                </a:spcBef>
                <a:buFont typeface="Symbol"/>
                <a:buChar char=""/>
                <a:tabLst>
                  <a:tab pos="317780" algn="l"/>
                </a:tabLst>
              </a:pPr>
              <a:r>
                <a:rPr sz="750" dirty="0">
                  <a:solidFill>
                    <a:srgbClr val="231F20"/>
                  </a:solidFill>
                  <a:latin typeface="Arial"/>
                  <a:cs typeface="Arial"/>
                </a:rPr>
                <a:t>Video</a:t>
              </a:r>
              <a:r>
                <a:rPr sz="750" spc="-27" dirty="0">
                  <a:solidFill>
                    <a:srgbClr val="231F20"/>
                  </a:solidFill>
                  <a:latin typeface="Arial"/>
                  <a:cs typeface="Arial"/>
                </a:rPr>
                <a:t> </a:t>
              </a:r>
              <a:r>
                <a:rPr sz="750" dirty="0">
                  <a:solidFill>
                    <a:srgbClr val="231F20"/>
                  </a:solidFill>
                  <a:latin typeface="Arial"/>
                  <a:cs typeface="Arial"/>
                </a:rPr>
                <a:t>Privacy</a:t>
              </a:r>
              <a:r>
                <a:rPr sz="750" spc="-20" dirty="0">
                  <a:solidFill>
                    <a:srgbClr val="231F20"/>
                  </a:solidFill>
                  <a:latin typeface="Arial"/>
                  <a:cs typeface="Arial"/>
                </a:rPr>
                <a:t> </a:t>
              </a:r>
              <a:r>
                <a:rPr sz="750" dirty="0">
                  <a:solidFill>
                    <a:srgbClr val="231F20"/>
                  </a:solidFill>
                  <a:latin typeface="Arial"/>
                  <a:cs typeface="Arial"/>
                </a:rPr>
                <a:t>feature</a:t>
              </a:r>
              <a:r>
                <a:rPr sz="750" spc="-17" dirty="0">
                  <a:solidFill>
                    <a:srgbClr val="231F20"/>
                  </a:solidFill>
                  <a:latin typeface="Arial"/>
                  <a:cs typeface="Arial"/>
                </a:rPr>
                <a:t> </a:t>
              </a:r>
              <a:r>
                <a:rPr sz="750" dirty="0">
                  <a:solidFill>
                    <a:srgbClr val="231F20"/>
                  </a:solidFill>
                  <a:latin typeface="Arial"/>
                  <a:cs typeface="Arial"/>
                </a:rPr>
                <a:t>available</a:t>
              </a:r>
              <a:r>
                <a:rPr sz="750" spc="-20" dirty="0">
                  <a:solidFill>
                    <a:srgbClr val="231F20"/>
                  </a:solidFill>
                  <a:latin typeface="Arial"/>
                  <a:cs typeface="Arial"/>
                </a:rPr>
                <a:t> </a:t>
              </a:r>
              <a:r>
                <a:rPr sz="750" dirty="0">
                  <a:solidFill>
                    <a:srgbClr val="231F20"/>
                  </a:solidFill>
                  <a:latin typeface="Arial"/>
                  <a:cs typeface="Arial"/>
                </a:rPr>
                <a:t>for</a:t>
              </a:r>
              <a:r>
                <a:rPr sz="750" spc="-10" dirty="0">
                  <a:solidFill>
                    <a:srgbClr val="231F20"/>
                  </a:solidFill>
                  <a:latin typeface="Arial"/>
                  <a:cs typeface="Arial"/>
                </a:rPr>
                <a:t> </a:t>
              </a:r>
              <a:r>
                <a:rPr sz="750" dirty="0">
                  <a:solidFill>
                    <a:srgbClr val="231F20"/>
                  </a:solidFill>
                  <a:latin typeface="Arial"/>
                  <a:cs typeface="Arial"/>
                </a:rPr>
                <a:t>patients</a:t>
              </a:r>
              <a:r>
                <a:rPr sz="750" spc="-17" dirty="0">
                  <a:solidFill>
                    <a:srgbClr val="231F20"/>
                  </a:solidFill>
                  <a:latin typeface="Arial"/>
                  <a:cs typeface="Arial"/>
                </a:rPr>
                <a:t> </a:t>
              </a:r>
              <a:r>
                <a:rPr sz="750" dirty="0">
                  <a:solidFill>
                    <a:srgbClr val="231F20"/>
                  </a:solidFill>
                  <a:latin typeface="Arial"/>
                  <a:cs typeface="Arial"/>
                </a:rPr>
                <a:t>who</a:t>
              </a:r>
              <a:r>
                <a:rPr sz="750" spc="-24" dirty="0">
                  <a:solidFill>
                    <a:srgbClr val="231F20"/>
                  </a:solidFill>
                  <a:latin typeface="Arial"/>
                  <a:cs typeface="Arial"/>
                </a:rPr>
                <a:t> </a:t>
              </a:r>
              <a:r>
                <a:rPr sz="750" dirty="0">
                  <a:solidFill>
                    <a:srgbClr val="231F20"/>
                  </a:solidFill>
                  <a:latin typeface="Arial"/>
                  <a:cs typeface="Arial"/>
                </a:rPr>
                <a:t>request</a:t>
              </a:r>
              <a:r>
                <a:rPr sz="750" spc="-10" dirty="0">
                  <a:solidFill>
                    <a:srgbClr val="231F20"/>
                  </a:solidFill>
                  <a:latin typeface="Arial"/>
                  <a:cs typeface="Arial"/>
                </a:rPr>
                <a:t> </a:t>
              </a:r>
              <a:r>
                <a:rPr sz="750" spc="-7" dirty="0">
                  <a:solidFill>
                    <a:srgbClr val="231F20"/>
                  </a:solidFill>
                  <a:latin typeface="Arial"/>
                  <a:cs typeface="Arial"/>
                </a:rPr>
                <a:t>privacy.</a:t>
              </a:r>
              <a:endParaRPr sz="750" dirty="0">
                <a:latin typeface="Arial"/>
                <a:cs typeface="Arial"/>
              </a:endParaRPr>
            </a:p>
            <a:p>
              <a:pPr marL="589668" lvl="1" indent="-78363">
                <a:spcBef>
                  <a:spcPts val="31"/>
                </a:spcBef>
                <a:buFont typeface="Wingdings"/>
                <a:buChar char=""/>
                <a:tabLst>
                  <a:tab pos="590101" algn="l"/>
                </a:tabLst>
              </a:pPr>
              <a:r>
                <a:rPr sz="750" dirty="0">
                  <a:solidFill>
                    <a:srgbClr val="231F20"/>
                  </a:solidFill>
                  <a:latin typeface="Arial"/>
                  <a:cs typeface="Arial"/>
                </a:rPr>
                <a:t>Tap</a:t>
              </a:r>
              <a:r>
                <a:rPr sz="750" spc="-17" dirty="0">
                  <a:solidFill>
                    <a:srgbClr val="231F20"/>
                  </a:solidFill>
                  <a:latin typeface="Arial"/>
                  <a:cs typeface="Arial"/>
                </a:rPr>
                <a:t> </a:t>
              </a:r>
              <a:r>
                <a:rPr sz="750" dirty="0">
                  <a:solidFill>
                    <a:srgbClr val="231F20"/>
                  </a:solidFill>
                  <a:latin typeface="Arial"/>
                  <a:cs typeface="Arial"/>
                </a:rPr>
                <a:t>the</a:t>
              </a:r>
              <a:r>
                <a:rPr sz="750" spc="-17" dirty="0">
                  <a:solidFill>
                    <a:srgbClr val="231F20"/>
                  </a:solidFill>
                  <a:latin typeface="Arial"/>
                  <a:cs typeface="Arial"/>
                </a:rPr>
                <a:t> </a:t>
              </a:r>
              <a:r>
                <a:rPr sz="750" dirty="0">
                  <a:solidFill>
                    <a:srgbClr val="231F20"/>
                  </a:solidFill>
                  <a:latin typeface="Arial"/>
                  <a:cs typeface="Arial"/>
                </a:rPr>
                <a:t>iPad</a:t>
              </a:r>
              <a:r>
                <a:rPr sz="750" spc="-7" dirty="0">
                  <a:solidFill>
                    <a:srgbClr val="231F20"/>
                  </a:solidFill>
                  <a:latin typeface="Arial"/>
                  <a:cs typeface="Arial"/>
                </a:rPr>
                <a:t> </a:t>
              </a:r>
              <a:r>
                <a:rPr sz="750" dirty="0">
                  <a:solidFill>
                    <a:srgbClr val="231F20"/>
                  </a:solidFill>
                  <a:latin typeface="Arial"/>
                  <a:cs typeface="Arial"/>
                </a:rPr>
                <a:t>screen</a:t>
              </a:r>
              <a:r>
                <a:rPr sz="750" spc="-17" dirty="0">
                  <a:solidFill>
                    <a:srgbClr val="231F20"/>
                  </a:solidFill>
                  <a:latin typeface="Arial"/>
                  <a:cs typeface="Arial"/>
                </a:rPr>
                <a:t> </a:t>
              </a:r>
              <a:r>
                <a:rPr sz="750" dirty="0">
                  <a:solidFill>
                    <a:srgbClr val="231F20"/>
                  </a:solidFill>
                  <a:latin typeface="Arial"/>
                  <a:cs typeface="Arial"/>
                </a:rPr>
                <a:t>to</a:t>
              </a:r>
              <a:r>
                <a:rPr sz="750" spc="-7" dirty="0">
                  <a:solidFill>
                    <a:srgbClr val="231F20"/>
                  </a:solidFill>
                  <a:latin typeface="Arial"/>
                  <a:cs typeface="Arial"/>
                </a:rPr>
                <a:t> </a:t>
              </a:r>
              <a:r>
                <a:rPr sz="750" dirty="0">
                  <a:solidFill>
                    <a:srgbClr val="231F20"/>
                  </a:solidFill>
                  <a:latin typeface="Arial"/>
                  <a:cs typeface="Arial"/>
                </a:rPr>
                <a:t>display</a:t>
              </a:r>
              <a:r>
                <a:rPr sz="750" spc="-7" dirty="0">
                  <a:solidFill>
                    <a:srgbClr val="231F20"/>
                  </a:solidFill>
                  <a:latin typeface="Arial"/>
                  <a:cs typeface="Arial"/>
                </a:rPr>
                <a:t> </a:t>
              </a:r>
              <a:r>
                <a:rPr sz="750" dirty="0">
                  <a:solidFill>
                    <a:srgbClr val="231F20"/>
                  </a:solidFill>
                  <a:latin typeface="Arial"/>
                  <a:cs typeface="Arial"/>
                </a:rPr>
                <a:t>the</a:t>
              </a:r>
              <a:r>
                <a:rPr sz="750" spc="-14" dirty="0">
                  <a:solidFill>
                    <a:srgbClr val="231F20"/>
                  </a:solidFill>
                  <a:latin typeface="Arial"/>
                  <a:cs typeface="Arial"/>
                </a:rPr>
                <a:t> </a:t>
              </a:r>
              <a:r>
                <a:rPr sz="750" dirty="0">
                  <a:solidFill>
                    <a:srgbClr val="231F20"/>
                  </a:solidFill>
                  <a:latin typeface="Arial"/>
                  <a:cs typeface="Arial"/>
                </a:rPr>
                <a:t>camera</a:t>
              </a:r>
              <a:r>
                <a:rPr sz="750" spc="-10" dirty="0">
                  <a:solidFill>
                    <a:srgbClr val="231F20"/>
                  </a:solidFill>
                  <a:latin typeface="Arial"/>
                  <a:cs typeface="Arial"/>
                </a:rPr>
                <a:t> </a:t>
              </a:r>
              <a:r>
                <a:rPr sz="750" dirty="0">
                  <a:solidFill>
                    <a:srgbClr val="231F20"/>
                  </a:solidFill>
                  <a:latin typeface="Arial"/>
                  <a:cs typeface="Arial"/>
                </a:rPr>
                <a:t>at</a:t>
              </a:r>
              <a:r>
                <a:rPr sz="750" spc="-10" dirty="0">
                  <a:solidFill>
                    <a:srgbClr val="231F20"/>
                  </a:solidFill>
                  <a:latin typeface="Arial"/>
                  <a:cs typeface="Arial"/>
                </a:rPr>
                <a:t> </a:t>
              </a:r>
              <a:r>
                <a:rPr sz="750" dirty="0">
                  <a:solidFill>
                    <a:srgbClr val="231F20"/>
                  </a:solidFill>
                  <a:latin typeface="Arial"/>
                  <a:cs typeface="Arial"/>
                </a:rPr>
                <a:t>the</a:t>
              </a:r>
              <a:r>
                <a:rPr sz="750" spc="-24" dirty="0">
                  <a:solidFill>
                    <a:srgbClr val="231F20"/>
                  </a:solidFill>
                  <a:latin typeface="Arial"/>
                  <a:cs typeface="Arial"/>
                </a:rPr>
                <a:t> </a:t>
              </a:r>
              <a:r>
                <a:rPr sz="750" dirty="0">
                  <a:solidFill>
                    <a:srgbClr val="231F20"/>
                  </a:solidFill>
                  <a:latin typeface="Arial"/>
                  <a:cs typeface="Arial"/>
                </a:rPr>
                <a:t>bottom of</a:t>
              </a:r>
              <a:r>
                <a:rPr sz="750" spc="-14" dirty="0">
                  <a:solidFill>
                    <a:srgbClr val="231F20"/>
                  </a:solidFill>
                  <a:latin typeface="Arial"/>
                  <a:cs typeface="Arial"/>
                </a:rPr>
                <a:t> </a:t>
              </a:r>
              <a:r>
                <a:rPr sz="750" dirty="0">
                  <a:solidFill>
                    <a:srgbClr val="231F20"/>
                  </a:solidFill>
                  <a:latin typeface="Arial"/>
                  <a:cs typeface="Arial"/>
                </a:rPr>
                <a:t>the</a:t>
              </a:r>
              <a:r>
                <a:rPr sz="750" spc="-14" dirty="0">
                  <a:solidFill>
                    <a:srgbClr val="231F20"/>
                  </a:solidFill>
                  <a:latin typeface="Arial"/>
                  <a:cs typeface="Arial"/>
                </a:rPr>
                <a:t> </a:t>
              </a:r>
              <a:r>
                <a:rPr sz="750" spc="-7" dirty="0">
                  <a:solidFill>
                    <a:srgbClr val="231F20"/>
                  </a:solidFill>
                  <a:latin typeface="Arial"/>
                  <a:cs typeface="Arial"/>
                </a:rPr>
                <a:t>screen</a:t>
              </a:r>
              <a:endParaRPr sz="750" dirty="0">
                <a:latin typeface="Arial"/>
                <a:cs typeface="Arial"/>
              </a:endParaRPr>
            </a:p>
            <a:p>
              <a:pPr marL="589668" lvl="1" indent="-78363">
                <a:spcBef>
                  <a:spcPts val="24"/>
                </a:spcBef>
                <a:buFont typeface="Wingdings"/>
                <a:buChar char=""/>
                <a:tabLst>
                  <a:tab pos="590101" algn="l"/>
                </a:tabLst>
              </a:pPr>
              <a:r>
                <a:rPr sz="750" dirty="0">
                  <a:solidFill>
                    <a:srgbClr val="231F20"/>
                  </a:solidFill>
                  <a:latin typeface="Arial"/>
                  <a:cs typeface="Arial"/>
                </a:rPr>
                <a:t>Tap</a:t>
              </a:r>
              <a:r>
                <a:rPr sz="750" spc="-17" dirty="0">
                  <a:solidFill>
                    <a:srgbClr val="231F20"/>
                  </a:solidFill>
                  <a:latin typeface="Arial"/>
                  <a:cs typeface="Arial"/>
                </a:rPr>
                <a:t> </a:t>
              </a:r>
              <a:r>
                <a:rPr sz="750" dirty="0">
                  <a:solidFill>
                    <a:srgbClr val="231F20"/>
                  </a:solidFill>
                  <a:latin typeface="Arial"/>
                  <a:cs typeface="Arial"/>
                </a:rPr>
                <a:t>a</a:t>
              </a:r>
              <a:r>
                <a:rPr sz="750" spc="-10" dirty="0">
                  <a:solidFill>
                    <a:srgbClr val="231F20"/>
                  </a:solidFill>
                  <a:latin typeface="Arial"/>
                  <a:cs typeface="Arial"/>
                </a:rPr>
                <a:t> </a:t>
              </a:r>
              <a:r>
                <a:rPr sz="750" dirty="0">
                  <a:solidFill>
                    <a:srgbClr val="231F20"/>
                  </a:solidFill>
                  <a:latin typeface="Arial"/>
                  <a:cs typeface="Arial"/>
                </a:rPr>
                <a:t>second</a:t>
              </a:r>
              <a:r>
                <a:rPr sz="750" spc="-20" dirty="0">
                  <a:solidFill>
                    <a:srgbClr val="231F20"/>
                  </a:solidFill>
                  <a:latin typeface="Arial"/>
                  <a:cs typeface="Arial"/>
                </a:rPr>
                <a:t> </a:t>
              </a:r>
              <a:r>
                <a:rPr sz="750" dirty="0">
                  <a:solidFill>
                    <a:srgbClr val="231F20"/>
                  </a:solidFill>
                  <a:latin typeface="Arial"/>
                  <a:cs typeface="Arial"/>
                </a:rPr>
                <a:t>time</a:t>
              </a:r>
              <a:r>
                <a:rPr sz="750" spc="-10" dirty="0">
                  <a:solidFill>
                    <a:srgbClr val="231F20"/>
                  </a:solidFill>
                  <a:latin typeface="Arial"/>
                  <a:cs typeface="Arial"/>
                </a:rPr>
                <a:t> </a:t>
              </a:r>
              <a:r>
                <a:rPr sz="750" dirty="0">
                  <a:solidFill>
                    <a:srgbClr val="231F20"/>
                  </a:solidFill>
                  <a:latin typeface="Arial"/>
                  <a:cs typeface="Arial"/>
                </a:rPr>
                <a:t>when</a:t>
              </a:r>
              <a:r>
                <a:rPr sz="750" spc="-17" dirty="0">
                  <a:solidFill>
                    <a:srgbClr val="231F20"/>
                  </a:solidFill>
                  <a:latin typeface="Arial"/>
                  <a:cs typeface="Arial"/>
                </a:rPr>
                <a:t> </a:t>
              </a:r>
              <a:r>
                <a:rPr sz="750" dirty="0">
                  <a:solidFill>
                    <a:srgbClr val="231F20"/>
                  </a:solidFill>
                  <a:latin typeface="Arial"/>
                  <a:cs typeface="Arial"/>
                </a:rPr>
                <a:t>ready</a:t>
              </a:r>
              <a:r>
                <a:rPr sz="750" spc="-14" dirty="0">
                  <a:solidFill>
                    <a:srgbClr val="231F20"/>
                  </a:solidFill>
                  <a:latin typeface="Arial"/>
                  <a:cs typeface="Arial"/>
                </a:rPr>
                <a:t> </a:t>
              </a:r>
              <a:r>
                <a:rPr sz="750" dirty="0">
                  <a:solidFill>
                    <a:srgbClr val="231F20"/>
                  </a:solidFill>
                  <a:latin typeface="Arial"/>
                  <a:cs typeface="Arial"/>
                </a:rPr>
                <a:t>to</a:t>
              </a:r>
              <a:r>
                <a:rPr sz="750" spc="-17" dirty="0">
                  <a:solidFill>
                    <a:srgbClr val="231F20"/>
                  </a:solidFill>
                  <a:latin typeface="Arial"/>
                  <a:cs typeface="Arial"/>
                </a:rPr>
                <a:t> </a:t>
              </a:r>
              <a:r>
                <a:rPr sz="750" dirty="0">
                  <a:solidFill>
                    <a:srgbClr val="231F20"/>
                  </a:solidFill>
                  <a:latin typeface="Arial"/>
                  <a:cs typeface="Arial"/>
                </a:rPr>
                <a:t>display</a:t>
              </a:r>
              <a:r>
                <a:rPr sz="750" spc="-7" dirty="0">
                  <a:solidFill>
                    <a:srgbClr val="231F20"/>
                  </a:solidFill>
                  <a:latin typeface="Arial"/>
                  <a:cs typeface="Arial"/>
                </a:rPr>
                <a:t> </a:t>
              </a:r>
              <a:r>
                <a:rPr sz="750" dirty="0">
                  <a:solidFill>
                    <a:srgbClr val="231F20"/>
                  </a:solidFill>
                  <a:latin typeface="Arial"/>
                  <a:cs typeface="Arial"/>
                </a:rPr>
                <a:t>video</a:t>
              </a:r>
              <a:r>
                <a:rPr sz="750" spc="-7" dirty="0">
                  <a:solidFill>
                    <a:srgbClr val="231F20"/>
                  </a:solidFill>
                  <a:latin typeface="Arial"/>
                  <a:cs typeface="Arial"/>
                </a:rPr>
                <a:t> </a:t>
              </a:r>
              <a:r>
                <a:rPr sz="750" dirty="0">
                  <a:solidFill>
                    <a:srgbClr val="231F20"/>
                  </a:solidFill>
                  <a:latin typeface="Arial"/>
                  <a:cs typeface="Arial"/>
                </a:rPr>
                <a:t>with</a:t>
              </a:r>
              <a:r>
                <a:rPr sz="750" spc="-10" dirty="0">
                  <a:solidFill>
                    <a:srgbClr val="231F20"/>
                  </a:solidFill>
                  <a:latin typeface="Arial"/>
                  <a:cs typeface="Arial"/>
                </a:rPr>
                <a:t> </a:t>
              </a:r>
              <a:r>
                <a:rPr sz="750" dirty="0">
                  <a:solidFill>
                    <a:srgbClr val="231F20"/>
                  </a:solidFill>
                  <a:latin typeface="Arial"/>
                  <a:cs typeface="Arial"/>
                </a:rPr>
                <a:t>the</a:t>
              </a:r>
              <a:r>
                <a:rPr sz="750" spc="-14" dirty="0">
                  <a:solidFill>
                    <a:srgbClr val="231F20"/>
                  </a:solidFill>
                  <a:latin typeface="Arial"/>
                  <a:cs typeface="Arial"/>
                </a:rPr>
                <a:t> </a:t>
              </a:r>
              <a:r>
                <a:rPr sz="750" spc="-7" dirty="0">
                  <a:solidFill>
                    <a:srgbClr val="231F20"/>
                  </a:solidFill>
                  <a:latin typeface="Arial"/>
                  <a:cs typeface="Arial"/>
                </a:rPr>
                <a:t>patient.</a:t>
              </a:r>
              <a:endParaRPr sz="750" dirty="0">
                <a:latin typeface="Arial"/>
                <a:cs typeface="Arial"/>
              </a:endParaRPr>
            </a:p>
            <a:p>
              <a:pPr lvl="1">
                <a:lnSpc>
                  <a:spcPct val="100000"/>
                </a:lnSpc>
                <a:buClr>
                  <a:srgbClr val="231F20"/>
                </a:buClr>
                <a:buFont typeface="Wingdings"/>
                <a:buChar char=""/>
              </a:pPr>
              <a:endParaRPr sz="852" dirty="0">
                <a:latin typeface="Arial"/>
                <a:cs typeface="Arial"/>
              </a:endParaRPr>
            </a:p>
            <a:p>
              <a:pPr marL="317780" marR="900954" indent="-117760">
                <a:lnSpc>
                  <a:spcPct val="103499"/>
                </a:lnSpc>
                <a:buFont typeface="Symbol"/>
                <a:buChar char=""/>
                <a:tabLst>
                  <a:tab pos="318213" algn="l"/>
                </a:tabLst>
              </a:pPr>
              <a:r>
                <a:rPr sz="750" dirty="0">
                  <a:solidFill>
                    <a:srgbClr val="231F20"/>
                  </a:solidFill>
                  <a:latin typeface="Arial"/>
                  <a:cs typeface="Arial"/>
                </a:rPr>
                <a:t>Languages</a:t>
              </a:r>
              <a:r>
                <a:rPr sz="750" spc="-17" dirty="0">
                  <a:solidFill>
                    <a:srgbClr val="231F20"/>
                  </a:solidFill>
                  <a:latin typeface="Arial"/>
                  <a:cs typeface="Arial"/>
                </a:rPr>
                <a:t> </a:t>
              </a:r>
              <a:r>
                <a:rPr sz="750" dirty="0">
                  <a:solidFill>
                    <a:srgbClr val="231F20"/>
                  </a:solidFill>
                  <a:latin typeface="Arial"/>
                  <a:cs typeface="Arial"/>
                </a:rPr>
                <a:t>not</a:t>
              </a:r>
              <a:r>
                <a:rPr sz="750" spc="-14" dirty="0">
                  <a:solidFill>
                    <a:srgbClr val="231F20"/>
                  </a:solidFill>
                  <a:latin typeface="Arial"/>
                  <a:cs typeface="Arial"/>
                </a:rPr>
                <a:t> </a:t>
              </a:r>
              <a:r>
                <a:rPr sz="750" dirty="0">
                  <a:solidFill>
                    <a:srgbClr val="231F20"/>
                  </a:solidFill>
                  <a:latin typeface="Arial"/>
                  <a:cs typeface="Arial"/>
                </a:rPr>
                <a:t>listed</a:t>
              </a:r>
              <a:r>
                <a:rPr sz="750" spc="-10" dirty="0">
                  <a:solidFill>
                    <a:srgbClr val="231F20"/>
                  </a:solidFill>
                  <a:latin typeface="Arial"/>
                  <a:cs typeface="Arial"/>
                </a:rPr>
                <a:t> </a:t>
              </a:r>
              <a:r>
                <a:rPr sz="750" dirty="0">
                  <a:solidFill>
                    <a:srgbClr val="231F20"/>
                  </a:solidFill>
                  <a:latin typeface="Arial"/>
                  <a:cs typeface="Arial"/>
                </a:rPr>
                <a:t>on</a:t>
              </a:r>
              <a:r>
                <a:rPr sz="750" spc="-24" dirty="0">
                  <a:solidFill>
                    <a:srgbClr val="231F20"/>
                  </a:solidFill>
                  <a:latin typeface="Arial"/>
                  <a:cs typeface="Arial"/>
                </a:rPr>
                <a:t> </a:t>
              </a:r>
              <a:r>
                <a:rPr sz="750" dirty="0">
                  <a:solidFill>
                    <a:srgbClr val="231F20"/>
                  </a:solidFill>
                  <a:latin typeface="Arial"/>
                  <a:cs typeface="Arial"/>
                </a:rPr>
                <a:t>the</a:t>
              </a:r>
              <a:r>
                <a:rPr sz="750" spc="-10" dirty="0">
                  <a:solidFill>
                    <a:srgbClr val="231F20"/>
                  </a:solidFill>
                  <a:latin typeface="Arial"/>
                  <a:cs typeface="Arial"/>
                </a:rPr>
                <a:t> </a:t>
              </a:r>
              <a:r>
                <a:rPr sz="750" dirty="0">
                  <a:solidFill>
                    <a:srgbClr val="231F20"/>
                  </a:solidFill>
                  <a:latin typeface="Arial"/>
                  <a:cs typeface="Arial"/>
                </a:rPr>
                <a:t>iPad</a:t>
              </a:r>
              <a:r>
                <a:rPr sz="750" spc="-17" dirty="0">
                  <a:solidFill>
                    <a:srgbClr val="231F20"/>
                  </a:solidFill>
                  <a:latin typeface="Arial"/>
                  <a:cs typeface="Arial"/>
                </a:rPr>
                <a:t> </a:t>
              </a:r>
              <a:r>
                <a:rPr sz="750" dirty="0">
                  <a:solidFill>
                    <a:srgbClr val="231F20"/>
                  </a:solidFill>
                  <a:latin typeface="Arial"/>
                  <a:cs typeface="Arial"/>
                </a:rPr>
                <a:t>menu</a:t>
              </a:r>
              <a:r>
                <a:rPr sz="750" spc="-17" dirty="0">
                  <a:solidFill>
                    <a:srgbClr val="231F20"/>
                  </a:solidFill>
                  <a:latin typeface="Arial"/>
                  <a:cs typeface="Arial"/>
                </a:rPr>
                <a:t> </a:t>
              </a:r>
              <a:r>
                <a:rPr sz="750" dirty="0">
                  <a:solidFill>
                    <a:srgbClr val="231F20"/>
                  </a:solidFill>
                  <a:latin typeface="Arial"/>
                  <a:cs typeface="Arial"/>
                </a:rPr>
                <a:t>can</a:t>
              </a:r>
              <a:r>
                <a:rPr sz="750" spc="-10" dirty="0">
                  <a:solidFill>
                    <a:srgbClr val="231F20"/>
                  </a:solidFill>
                  <a:latin typeface="Arial"/>
                  <a:cs typeface="Arial"/>
                </a:rPr>
                <a:t> </a:t>
              </a:r>
              <a:r>
                <a:rPr sz="750" dirty="0">
                  <a:solidFill>
                    <a:srgbClr val="231F20"/>
                  </a:solidFill>
                  <a:latin typeface="Arial"/>
                  <a:cs typeface="Arial"/>
                </a:rPr>
                <a:t>be</a:t>
              </a:r>
              <a:r>
                <a:rPr sz="750" spc="-17" dirty="0">
                  <a:solidFill>
                    <a:srgbClr val="231F20"/>
                  </a:solidFill>
                  <a:latin typeface="Arial"/>
                  <a:cs typeface="Arial"/>
                </a:rPr>
                <a:t> </a:t>
              </a:r>
              <a:r>
                <a:rPr sz="750" dirty="0">
                  <a:solidFill>
                    <a:srgbClr val="231F20"/>
                  </a:solidFill>
                  <a:latin typeface="Arial"/>
                  <a:cs typeface="Arial"/>
                </a:rPr>
                <a:t>accessed</a:t>
              </a:r>
              <a:r>
                <a:rPr sz="750" spc="-10" dirty="0">
                  <a:solidFill>
                    <a:srgbClr val="231F20"/>
                  </a:solidFill>
                  <a:latin typeface="Arial"/>
                  <a:cs typeface="Arial"/>
                </a:rPr>
                <a:t> </a:t>
              </a:r>
              <a:r>
                <a:rPr sz="750" dirty="0">
                  <a:solidFill>
                    <a:srgbClr val="231F20"/>
                  </a:solidFill>
                  <a:latin typeface="Arial"/>
                  <a:cs typeface="Arial"/>
                </a:rPr>
                <a:t>using</a:t>
              </a:r>
              <a:r>
                <a:rPr sz="750" spc="-17" dirty="0">
                  <a:solidFill>
                    <a:srgbClr val="231F20"/>
                  </a:solidFill>
                  <a:latin typeface="Arial"/>
                  <a:cs typeface="Arial"/>
                </a:rPr>
                <a:t> </a:t>
              </a:r>
              <a:r>
                <a:rPr sz="750" dirty="0">
                  <a:solidFill>
                    <a:srgbClr val="231F20"/>
                  </a:solidFill>
                  <a:latin typeface="Arial"/>
                  <a:cs typeface="Arial"/>
                </a:rPr>
                <a:t>the</a:t>
              </a:r>
              <a:r>
                <a:rPr sz="750" spc="-17" dirty="0">
                  <a:solidFill>
                    <a:srgbClr val="231F20"/>
                  </a:solidFill>
                  <a:latin typeface="Arial"/>
                  <a:cs typeface="Arial"/>
                </a:rPr>
                <a:t> </a:t>
              </a:r>
              <a:r>
                <a:rPr sz="750" dirty="0">
                  <a:solidFill>
                    <a:srgbClr val="231F20"/>
                  </a:solidFill>
                  <a:latin typeface="Arial"/>
                  <a:cs typeface="Arial"/>
                </a:rPr>
                <a:t>Audio</a:t>
              </a:r>
              <a:r>
                <a:rPr sz="750" spc="-7" dirty="0">
                  <a:solidFill>
                    <a:srgbClr val="231F20"/>
                  </a:solidFill>
                  <a:latin typeface="Arial"/>
                  <a:cs typeface="Arial"/>
                </a:rPr>
                <a:t> button </a:t>
              </a:r>
              <a:r>
                <a:rPr sz="750" dirty="0">
                  <a:solidFill>
                    <a:srgbClr val="231F20"/>
                  </a:solidFill>
                  <a:latin typeface="Arial"/>
                  <a:cs typeface="Arial"/>
                </a:rPr>
                <a:t>on</a:t>
              </a:r>
              <a:r>
                <a:rPr sz="750" spc="-3" dirty="0">
                  <a:solidFill>
                    <a:srgbClr val="231F20"/>
                  </a:solidFill>
                  <a:latin typeface="Arial"/>
                  <a:cs typeface="Arial"/>
                </a:rPr>
                <a:t> </a:t>
              </a:r>
              <a:r>
                <a:rPr sz="750" dirty="0">
                  <a:solidFill>
                    <a:srgbClr val="231F20"/>
                  </a:solidFill>
                  <a:latin typeface="Arial"/>
                  <a:cs typeface="Arial"/>
                </a:rPr>
                <a:t>the</a:t>
              </a:r>
              <a:r>
                <a:rPr sz="750" spc="-7" dirty="0">
                  <a:solidFill>
                    <a:srgbClr val="231F20"/>
                  </a:solidFill>
                  <a:latin typeface="Arial"/>
                  <a:cs typeface="Arial"/>
                </a:rPr>
                <a:t> iPad.</a:t>
              </a:r>
              <a:endParaRPr sz="750" dirty="0">
                <a:latin typeface="Arial"/>
                <a:cs typeface="Arial"/>
              </a:endParaRPr>
            </a:p>
            <a:p>
              <a:pPr>
                <a:spcBef>
                  <a:spcPts val="31"/>
                </a:spcBef>
                <a:buClr>
                  <a:srgbClr val="231F20"/>
                </a:buClr>
                <a:buFont typeface="Symbol"/>
                <a:buChar char=""/>
              </a:pPr>
              <a:endParaRPr sz="818" dirty="0">
                <a:latin typeface="Arial"/>
                <a:cs typeface="Arial"/>
              </a:endParaRPr>
            </a:p>
            <a:p>
              <a:pPr marL="317780" marR="922169" indent="-117760">
                <a:lnSpc>
                  <a:spcPct val="103499"/>
                </a:lnSpc>
                <a:spcBef>
                  <a:spcPts val="3"/>
                </a:spcBef>
                <a:buFont typeface="Symbol"/>
                <a:buChar char=""/>
                <a:tabLst>
                  <a:tab pos="318213" algn="l"/>
                </a:tabLst>
              </a:pPr>
              <a:r>
                <a:rPr sz="750" dirty="0">
                  <a:solidFill>
                    <a:srgbClr val="231F20"/>
                  </a:solidFill>
                  <a:latin typeface="Arial"/>
                  <a:cs typeface="Arial"/>
                </a:rPr>
                <a:t>3</a:t>
              </a:r>
              <a:r>
                <a:rPr sz="750" spc="-20" dirty="0">
                  <a:solidFill>
                    <a:srgbClr val="231F20"/>
                  </a:solidFill>
                  <a:latin typeface="Arial"/>
                  <a:cs typeface="Arial"/>
                </a:rPr>
                <a:t> </a:t>
              </a:r>
              <a:r>
                <a:rPr sz="750" dirty="0">
                  <a:solidFill>
                    <a:srgbClr val="231F20"/>
                  </a:solidFill>
                  <a:latin typeface="Arial"/>
                  <a:cs typeface="Arial"/>
                </a:rPr>
                <a:t>Minute</a:t>
              </a:r>
              <a:r>
                <a:rPr sz="750" spc="-20" dirty="0">
                  <a:solidFill>
                    <a:srgbClr val="231F20"/>
                  </a:solidFill>
                  <a:latin typeface="Arial"/>
                  <a:cs typeface="Arial"/>
                </a:rPr>
                <a:t> </a:t>
              </a:r>
              <a:r>
                <a:rPr sz="750" dirty="0">
                  <a:solidFill>
                    <a:srgbClr val="231F20"/>
                  </a:solidFill>
                  <a:latin typeface="Arial"/>
                  <a:cs typeface="Arial"/>
                </a:rPr>
                <a:t>Training</a:t>
              </a:r>
              <a:r>
                <a:rPr sz="750" spc="-14" dirty="0">
                  <a:solidFill>
                    <a:srgbClr val="231F20"/>
                  </a:solidFill>
                  <a:latin typeface="Arial"/>
                  <a:cs typeface="Arial"/>
                </a:rPr>
                <a:t> </a:t>
              </a:r>
              <a:r>
                <a:rPr sz="750" dirty="0">
                  <a:solidFill>
                    <a:srgbClr val="231F20"/>
                  </a:solidFill>
                  <a:latin typeface="Arial"/>
                  <a:cs typeface="Arial"/>
                </a:rPr>
                <a:t>Video</a:t>
              </a:r>
              <a:r>
                <a:rPr sz="750" spc="-20" dirty="0">
                  <a:solidFill>
                    <a:srgbClr val="231F20"/>
                  </a:solidFill>
                  <a:latin typeface="Arial"/>
                  <a:cs typeface="Arial"/>
                </a:rPr>
                <a:t> </a:t>
              </a:r>
              <a:r>
                <a:rPr sz="750" dirty="0">
                  <a:solidFill>
                    <a:srgbClr val="231F20"/>
                  </a:solidFill>
                  <a:latin typeface="Arial"/>
                  <a:cs typeface="Arial"/>
                </a:rPr>
                <a:t>with</a:t>
              </a:r>
              <a:r>
                <a:rPr sz="750" spc="-14" dirty="0">
                  <a:solidFill>
                    <a:srgbClr val="231F20"/>
                  </a:solidFill>
                  <a:latin typeface="Arial"/>
                  <a:cs typeface="Arial"/>
                </a:rPr>
                <a:t> </a:t>
              </a:r>
              <a:r>
                <a:rPr sz="750" dirty="0">
                  <a:solidFill>
                    <a:srgbClr val="231F20"/>
                  </a:solidFill>
                  <a:latin typeface="Arial"/>
                  <a:cs typeface="Arial"/>
                </a:rPr>
                <a:t>additional</a:t>
              </a:r>
              <a:r>
                <a:rPr sz="750" spc="-14" dirty="0">
                  <a:solidFill>
                    <a:srgbClr val="231F20"/>
                  </a:solidFill>
                  <a:latin typeface="Arial"/>
                  <a:cs typeface="Arial"/>
                </a:rPr>
                <a:t> </a:t>
              </a:r>
              <a:r>
                <a:rPr sz="750" dirty="0">
                  <a:solidFill>
                    <a:srgbClr val="231F20"/>
                  </a:solidFill>
                  <a:latin typeface="Arial"/>
                  <a:cs typeface="Arial"/>
                </a:rPr>
                <a:t>features</a:t>
              </a:r>
              <a:r>
                <a:rPr sz="750" spc="-17" dirty="0">
                  <a:solidFill>
                    <a:srgbClr val="231F20"/>
                  </a:solidFill>
                  <a:latin typeface="Arial"/>
                  <a:cs typeface="Arial"/>
                </a:rPr>
                <a:t> </a:t>
              </a:r>
              <a:r>
                <a:rPr sz="750" dirty="0">
                  <a:solidFill>
                    <a:srgbClr val="231F20"/>
                  </a:solidFill>
                  <a:latin typeface="Arial"/>
                  <a:cs typeface="Arial"/>
                </a:rPr>
                <a:t>is</a:t>
              </a:r>
              <a:r>
                <a:rPr sz="750" spc="-10" dirty="0">
                  <a:solidFill>
                    <a:srgbClr val="231F20"/>
                  </a:solidFill>
                  <a:latin typeface="Arial"/>
                  <a:cs typeface="Arial"/>
                </a:rPr>
                <a:t> </a:t>
              </a:r>
              <a:r>
                <a:rPr sz="750" dirty="0">
                  <a:solidFill>
                    <a:srgbClr val="231F20"/>
                  </a:solidFill>
                  <a:latin typeface="Arial"/>
                  <a:cs typeface="Arial"/>
                </a:rPr>
                <a:t>embedded</a:t>
              </a:r>
              <a:r>
                <a:rPr sz="750" spc="-20" dirty="0">
                  <a:solidFill>
                    <a:srgbClr val="231F20"/>
                  </a:solidFill>
                  <a:latin typeface="Arial"/>
                  <a:cs typeface="Arial"/>
                </a:rPr>
                <a:t> </a:t>
              </a:r>
              <a:r>
                <a:rPr sz="750" dirty="0">
                  <a:solidFill>
                    <a:srgbClr val="231F20"/>
                  </a:solidFill>
                  <a:latin typeface="Arial"/>
                  <a:cs typeface="Arial"/>
                </a:rPr>
                <a:t>in</a:t>
              </a:r>
              <a:r>
                <a:rPr sz="750" spc="-20" dirty="0">
                  <a:solidFill>
                    <a:srgbClr val="231F20"/>
                  </a:solidFill>
                  <a:latin typeface="Arial"/>
                  <a:cs typeface="Arial"/>
                </a:rPr>
                <a:t> </a:t>
              </a:r>
              <a:r>
                <a:rPr sz="750" dirty="0">
                  <a:solidFill>
                    <a:srgbClr val="231F20"/>
                  </a:solidFill>
                  <a:latin typeface="Arial"/>
                  <a:cs typeface="Arial"/>
                </a:rPr>
                <a:t>the</a:t>
              </a:r>
              <a:r>
                <a:rPr sz="750" spc="-10" dirty="0">
                  <a:solidFill>
                    <a:srgbClr val="231F20"/>
                  </a:solidFill>
                  <a:latin typeface="Arial"/>
                  <a:cs typeface="Arial"/>
                </a:rPr>
                <a:t> </a:t>
              </a:r>
              <a:r>
                <a:rPr sz="750" spc="-7" dirty="0">
                  <a:solidFill>
                    <a:srgbClr val="231F20"/>
                  </a:solidFill>
                  <a:latin typeface="Arial"/>
                  <a:cs typeface="Arial"/>
                </a:rPr>
                <a:t>application. </a:t>
              </a:r>
              <a:r>
                <a:rPr sz="750" dirty="0">
                  <a:solidFill>
                    <a:srgbClr val="231F20"/>
                  </a:solidFill>
                  <a:latin typeface="Arial"/>
                  <a:cs typeface="Arial"/>
                </a:rPr>
                <a:t>Press</a:t>
              </a:r>
              <a:r>
                <a:rPr sz="750" spc="-27" dirty="0">
                  <a:solidFill>
                    <a:srgbClr val="231F20"/>
                  </a:solidFill>
                  <a:latin typeface="Arial"/>
                  <a:cs typeface="Arial"/>
                </a:rPr>
                <a:t> </a:t>
              </a:r>
              <a:r>
                <a:rPr sz="750" dirty="0">
                  <a:solidFill>
                    <a:srgbClr val="231F20"/>
                  </a:solidFill>
                  <a:latin typeface="Arial"/>
                  <a:cs typeface="Arial"/>
                </a:rPr>
                <a:t>the</a:t>
              </a:r>
              <a:r>
                <a:rPr sz="750" spc="-17" dirty="0">
                  <a:solidFill>
                    <a:srgbClr val="231F20"/>
                  </a:solidFill>
                  <a:latin typeface="Arial"/>
                  <a:cs typeface="Arial"/>
                </a:rPr>
                <a:t> </a:t>
              </a:r>
              <a:r>
                <a:rPr sz="750" dirty="0">
                  <a:solidFill>
                    <a:srgbClr val="231F20"/>
                  </a:solidFill>
                  <a:latin typeface="Arial"/>
                  <a:cs typeface="Arial"/>
                </a:rPr>
                <a:t>Menu</a:t>
              </a:r>
              <a:r>
                <a:rPr sz="750" spc="-10" dirty="0">
                  <a:solidFill>
                    <a:srgbClr val="231F20"/>
                  </a:solidFill>
                  <a:latin typeface="Arial"/>
                  <a:cs typeface="Arial"/>
                </a:rPr>
                <a:t> </a:t>
              </a:r>
              <a:r>
                <a:rPr sz="750" dirty="0">
                  <a:solidFill>
                    <a:srgbClr val="231F20"/>
                  </a:solidFill>
                  <a:latin typeface="Arial"/>
                  <a:cs typeface="Arial"/>
                </a:rPr>
                <a:t>link</a:t>
              </a:r>
              <a:r>
                <a:rPr sz="750" spc="-7" dirty="0">
                  <a:solidFill>
                    <a:srgbClr val="231F20"/>
                  </a:solidFill>
                  <a:latin typeface="Arial"/>
                  <a:cs typeface="Arial"/>
                </a:rPr>
                <a:t> </a:t>
              </a:r>
              <a:r>
                <a:rPr sz="750" dirty="0">
                  <a:solidFill>
                    <a:srgbClr val="231F20"/>
                  </a:solidFill>
                  <a:latin typeface="Arial"/>
                  <a:cs typeface="Arial"/>
                </a:rPr>
                <a:t>in</a:t>
              </a:r>
              <a:r>
                <a:rPr sz="750" spc="-17" dirty="0">
                  <a:solidFill>
                    <a:srgbClr val="231F20"/>
                  </a:solidFill>
                  <a:latin typeface="Arial"/>
                  <a:cs typeface="Arial"/>
                </a:rPr>
                <a:t> </a:t>
              </a:r>
              <a:r>
                <a:rPr sz="750" dirty="0">
                  <a:solidFill>
                    <a:srgbClr val="231F20"/>
                  </a:solidFill>
                  <a:latin typeface="Arial"/>
                  <a:cs typeface="Arial"/>
                </a:rPr>
                <a:t>the</a:t>
              </a:r>
              <a:r>
                <a:rPr sz="750" spc="-10" dirty="0">
                  <a:solidFill>
                    <a:srgbClr val="231F20"/>
                  </a:solidFill>
                  <a:latin typeface="Arial"/>
                  <a:cs typeface="Arial"/>
                </a:rPr>
                <a:t> </a:t>
              </a:r>
              <a:r>
                <a:rPr sz="750" dirty="0">
                  <a:solidFill>
                    <a:srgbClr val="231F20"/>
                  </a:solidFill>
                  <a:latin typeface="Arial"/>
                  <a:cs typeface="Arial"/>
                </a:rPr>
                <a:t>upper</a:t>
              </a:r>
              <a:r>
                <a:rPr sz="750" spc="-14" dirty="0">
                  <a:solidFill>
                    <a:srgbClr val="231F20"/>
                  </a:solidFill>
                  <a:latin typeface="Arial"/>
                  <a:cs typeface="Arial"/>
                </a:rPr>
                <a:t> </a:t>
              </a:r>
              <a:r>
                <a:rPr sz="750" dirty="0">
                  <a:solidFill>
                    <a:srgbClr val="231F20"/>
                  </a:solidFill>
                  <a:latin typeface="Arial"/>
                  <a:cs typeface="Arial"/>
                </a:rPr>
                <a:t>right</a:t>
              </a:r>
              <a:r>
                <a:rPr sz="750" spc="-14" dirty="0">
                  <a:solidFill>
                    <a:srgbClr val="231F20"/>
                  </a:solidFill>
                  <a:latin typeface="Arial"/>
                  <a:cs typeface="Arial"/>
                </a:rPr>
                <a:t> </a:t>
              </a:r>
              <a:r>
                <a:rPr sz="750" dirty="0">
                  <a:solidFill>
                    <a:srgbClr val="231F20"/>
                  </a:solidFill>
                  <a:latin typeface="Arial"/>
                  <a:cs typeface="Arial"/>
                </a:rPr>
                <a:t>hand</a:t>
              </a:r>
              <a:r>
                <a:rPr sz="750" spc="-17" dirty="0">
                  <a:solidFill>
                    <a:srgbClr val="231F20"/>
                  </a:solidFill>
                  <a:latin typeface="Arial"/>
                  <a:cs typeface="Arial"/>
                </a:rPr>
                <a:t> </a:t>
              </a:r>
              <a:r>
                <a:rPr sz="750" dirty="0">
                  <a:solidFill>
                    <a:srgbClr val="231F20"/>
                  </a:solidFill>
                  <a:latin typeface="Arial"/>
                  <a:cs typeface="Arial"/>
                </a:rPr>
                <a:t>corner,</a:t>
              </a:r>
              <a:r>
                <a:rPr sz="750" spc="-14" dirty="0">
                  <a:solidFill>
                    <a:srgbClr val="231F20"/>
                  </a:solidFill>
                  <a:latin typeface="Arial"/>
                  <a:cs typeface="Arial"/>
                </a:rPr>
                <a:t> </a:t>
              </a:r>
              <a:r>
                <a:rPr sz="750" dirty="0">
                  <a:solidFill>
                    <a:srgbClr val="231F20"/>
                  </a:solidFill>
                  <a:latin typeface="Arial"/>
                  <a:cs typeface="Arial"/>
                </a:rPr>
                <a:t>then</a:t>
              </a:r>
              <a:r>
                <a:rPr sz="750" spc="-17" dirty="0">
                  <a:solidFill>
                    <a:srgbClr val="231F20"/>
                  </a:solidFill>
                  <a:latin typeface="Arial"/>
                  <a:cs typeface="Arial"/>
                </a:rPr>
                <a:t> </a:t>
              </a:r>
              <a:r>
                <a:rPr sz="750" dirty="0">
                  <a:solidFill>
                    <a:srgbClr val="231F20"/>
                  </a:solidFill>
                  <a:latin typeface="Arial"/>
                  <a:cs typeface="Arial"/>
                </a:rPr>
                <a:t>press</a:t>
              </a:r>
              <a:r>
                <a:rPr sz="750" spc="-17" dirty="0">
                  <a:solidFill>
                    <a:srgbClr val="231F20"/>
                  </a:solidFill>
                  <a:latin typeface="Arial"/>
                  <a:cs typeface="Arial"/>
                </a:rPr>
                <a:t> </a:t>
              </a:r>
              <a:r>
                <a:rPr sz="750" dirty="0">
                  <a:solidFill>
                    <a:srgbClr val="231F20"/>
                  </a:solidFill>
                  <a:latin typeface="Arial"/>
                  <a:cs typeface="Arial"/>
                </a:rPr>
                <a:t>Support</a:t>
              </a:r>
              <a:r>
                <a:rPr sz="750" spc="-3" dirty="0">
                  <a:solidFill>
                    <a:srgbClr val="231F20"/>
                  </a:solidFill>
                  <a:latin typeface="Arial"/>
                  <a:cs typeface="Arial"/>
                </a:rPr>
                <a:t> </a:t>
              </a:r>
              <a:r>
                <a:rPr sz="750" spc="-17" dirty="0">
                  <a:solidFill>
                    <a:srgbClr val="231F20"/>
                  </a:solidFill>
                  <a:latin typeface="Arial"/>
                  <a:cs typeface="Arial"/>
                </a:rPr>
                <a:t>and </a:t>
              </a:r>
              <a:r>
                <a:rPr sz="750" dirty="0">
                  <a:solidFill>
                    <a:srgbClr val="231F20"/>
                  </a:solidFill>
                  <a:latin typeface="Arial"/>
                  <a:cs typeface="Arial"/>
                </a:rPr>
                <a:t>Training</a:t>
              </a:r>
              <a:r>
                <a:rPr sz="750" spc="-27" dirty="0">
                  <a:solidFill>
                    <a:srgbClr val="231F20"/>
                  </a:solidFill>
                  <a:latin typeface="Arial"/>
                  <a:cs typeface="Arial"/>
                </a:rPr>
                <a:t> </a:t>
              </a:r>
              <a:r>
                <a:rPr sz="750" spc="-7" dirty="0">
                  <a:solidFill>
                    <a:srgbClr val="231F20"/>
                  </a:solidFill>
                  <a:latin typeface="Arial"/>
                  <a:cs typeface="Arial"/>
                </a:rPr>
                <a:t>Video.</a:t>
              </a:r>
              <a:endParaRPr sz="750" dirty="0">
                <a:latin typeface="Arial"/>
                <a:cs typeface="Arial"/>
              </a:endParaRPr>
            </a:p>
            <a:p>
              <a:pPr>
                <a:spcBef>
                  <a:spcPts val="31"/>
                </a:spcBef>
                <a:buClr>
                  <a:srgbClr val="231F20"/>
                </a:buClr>
                <a:buFont typeface="Symbol"/>
                <a:buChar char=""/>
              </a:pPr>
              <a:endParaRPr sz="852" dirty="0">
                <a:latin typeface="Arial"/>
                <a:cs typeface="Arial"/>
              </a:endParaRPr>
            </a:p>
            <a:p>
              <a:pPr marL="317780" indent="-117760">
                <a:buFont typeface="Symbol"/>
                <a:buChar char=""/>
                <a:tabLst>
                  <a:tab pos="318213" algn="l"/>
                </a:tabLst>
              </a:pPr>
              <a:r>
                <a:rPr sz="750" dirty="0">
                  <a:solidFill>
                    <a:srgbClr val="231F20"/>
                  </a:solidFill>
                  <a:latin typeface="Arial"/>
                  <a:cs typeface="Arial"/>
                </a:rPr>
                <a:t>Past</a:t>
              </a:r>
              <a:r>
                <a:rPr sz="750" spc="-20" dirty="0">
                  <a:solidFill>
                    <a:srgbClr val="231F20"/>
                  </a:solidFill>
                  <a:latin typeface="Arial"/>
                  <a:cs typeface="Arial"/>
                </a:rPr>
                <a:t> </a:t>
              </a:r>
              <a:r>
                <a:rPr sz="750" dirty="0">
                  <a:solidFill>
                    <a:srgbClr val="231F20"/>
                  </a:solidFill>
                  <a:latin typeface="Arial"/>
                  <a:cs typeface="Arial"/>
                </a:rPr>
                <a:t>session</a:t>
              </a:r>
              <a:r>
                <a:rPr sz="750" spc="-20" dirty="0">
                  <a:solidFill>
                    <a:srgbClr val="231F20"/>
                  </a:solidFill>
                  <a:latin typeface="Arial"/>
                  <a:cs typeface="Arial"/>
                </a:rPr>
                <a:t> </a:t>
              </a:r>
              <a:r>
                <a:rPr sz="750" dirty="0">
                  <a:solidFill>
                    <a:srgbClr val="231F20"/>
                  </a:solidFill>
                  <a:latin typeface="Arial"/>
                  <a:cs typeface="Arial"/>
                </a:rPr>
                <a:t>information,</a:t>
              </a:r>
              <a:r>
                <a:rPr sz="750" spc="-10" dirty="0">
                  <a:solidFill>
                    <a:srgbClr val="231F20"/>
                  </a:solidFill>
                  <a:latin typeface="Arial"/>
                  <a:cs typeface="Arial"/>
                </a:rPr>
                <a:t> </a:t>
              </a:r>
              <a:r>
                <a:rPr sz="750" dirty="0">
                  <a:solidFill>
                    <a:srgbClr val="231F20"/>
                  </a:solidFill>
                  <a:latin typeface="Arial"/>
                  <a:cs typeface="Arial"/>
                </a:rPr>
                <a:t>including</a:t>
              </a:r>
              <a:r>
                <a:rPr sz="750" spc="-20" dirty="0">
                  <a:solidFill>
                    <a:srgbClr val="231F20"/>
                  </a:solidFill>
                  <a:latin typeface="Arial"/>
                  <a:cs typeface="Arial"/>
                </a:rPr>
                <a:t> </a:t>
              </a:r>
              <a:r>
                <a:rPr sz="750" dirty="0">
                  <a:solidFill>
                    <a:srgbClr val="231F20"/>
                  </a:solidFill>
                  <a:latin typeface="Arial"/>
                  <a:cs typeface="Arial"/>
                </a:rPr>
                <a:t>interpreter’s</a:t>
              </a:r>
              <a:r>
                <a:rPr sz="750" spc="-24" dirty="0">
                  <a:solidFill>
                    <a:srgbClr val="231F20"/>
                  </a:solidFill>
                  <a:latin typeface="Arial"/>
                  <a:cs typeface="Arial"/>
                </a:rPr>
                <a:t> </a:t>
              </a:r>
              <a:r>
                <a:rPr sz="750" dirty="0">
                  <a:solidFill>
                    <a:srgbClr val="231F20"/>
                  </a:solidFill>
                  <a:latin typeface="Arial"/>
                  <a:cs typeface="Arial"/>
                </a:rPr>
                <a:t>ID,</a:t>
              </a:r>
              <a:r>
                <a:rPr sz="750" spc="-14" dirty="0">
                  <a:solidFill>
                    <a:srgbClr val="231F20"/>
                  </a:solidFill>
                  <a:latin typeface="Arial"/>
                  <a:cs typeface="Arial"/>
                </a:rPr>
                <a:t> </a:t>
              </a:r>
              <a:r>
                <a:rPr sz="750" dirty="0">
                  <a:solidFill>
                    <a:srgbClr val="231F20"/>
                  </a:solidFill>
                  <a:latin typeface="Arial"/>
                  <a:cs typeface="Arial"/>
                </a:rPr>
                <a:t>may</a:t>
              </a:r>
              <a:r>
                <a:rPr sz="750" spc="-17" dirty="0">
                  <a:solidFill>
                    <a:srgbClr val="231F20"/>
                  </a:solidFill>
                  <a:latin typeface="Arial"/>
                  <a:cs typeface="Arial"/>
                </a:rPr>
                <a:t> </a:t>
              </a:r>
              <a:r>
                <a:rPr sz="750" dirty="0">
                  <a:solidFill>
                    <a:srgbClr val="231F20"/>
                  </a:solidFill>
                  <a:latin typeface="Arial"/>
                  <a:cs typeface="Arial"/>
                </a:rPr>
                <a:t>be</a:t>
              </a:r>
              <a:r>
                <a:rPr sz="750" spc="-24" dirty="0">
                  <a:solidFill>
                    <a:srgbClr val="231F20"/>
                  </a:solidFill>
                  <a:latin typeface="Arial"/>
                  <a:cs typeface="Arial"/>
                </a:rPr>
                <a:t> </a:t>
              </a:r>
              <a:r>
                <a:rPr sz="750" dirty="0">
                  <a:solidFill>
                    <a:srgbClr val="231F20"/>
                  </a:solidFill>
                  <a:latin typeface="Arial"/>
                  <a:cs typeface="Arial"/>
                </a:rPr>
                <a:t>accessed</a:t>
              </a:r>
              <a:r>
                <a:rPr sz="750" spc="-31" dirty="0">
                  <a:solidFill>
                    <a:srgbClr val="231F20"/>
                  </a:solidFill>
                  <a:latin typeface="Arial"/>
                  <a:cs typeface="Arial"/>
                </a:rPr>
                <a:t> </a:t>
              </a:r>
              <a:r>
                <a:rPr sz="750" dirty="0">
                  <a:solidFill>
                    <a:srgbClr val="231F20"/>
                  </a:solidFill>
                  <a:latin typeface="Arial"/>
                  <a:cs typeface="Arial"/>
                </a:rPr>
                <a:t>through</a:t>
              </a:r>
              <a:r>
                <a:rPr sz="750" spc="-20" dirty="0">
                  <a:solidFill>
                    <a:srgbClr val="231F20"/>
                  </a:solidFill>
                  <a:latin typeface="Arial"/>
                  <a:cs typeface="Arial"/>
                </a:rPr>
                <a:t> </a:t>
              </a:r>
              <a:r>
                <a:rPr sz="750" dirty="0">
                  <a:solidFill>
                    <a:srgbClr val="231F20"/>
                  </a:solidFill>
                  <a:latin typeface="Arial"/>
                  <a:cs typeface="Arial"/>
                </a:rPr>
                <a:t>the</a:t>
              </a:r>
              <a:r>
                <a:rPr sz="750" spc="-24" dirty="0">
                  <a:solidFill>
                    <a:srgbClr val="231F20"/>
                  </a:solidFill>
                  <a:latin typeface="Arial"/>
                  <a:cs typeface="Arial"/>
                </a:rPr>
                <a:t> </a:t>
              </a:r>
              <a:r>
                <a:rPr sz="750" dirty="0">
                  <a:solidFill>
                    <a:srgbClr val="231F20"/>
                  </a:solidFill>
                  <a:latin typeface="Arial"/>
                  <a:cs typeface="Arial"/>
                </a:rPr>
                <a:t>Menu</a:t>
              </a:r>
              <a:r>
                <a:rPr sz="750" spc="-24" dirty="0">
                  <a:solidFill>
                    <a:srgbClr val="231F20"/>
                  </a:solidFill>
                  <a:latin typeface="Arial"/>
                  <a:cs typeface="Arial"/>
                </a:rPr>
                <a:t> </a:t>
              </a:r>
              <a:r>
                <a:rPr sz="750" spc="-7" dirty="0">
                  <a:solidFill>
                    <a:srgbClr val="231F20"/>
                  </a:solidFill>
                  <a:latin typeface="Arial"/>
                  <a:cs typeface="Arial"/>
                </a:rPr>
                <a:t>link.</a:t>
              </a:r>
              <a:endParaRPr sz="750" dirty="0">
                <a:latin typeface="Arial"/>
                <a:cs typeface="Arial"/>
              </a:endParaRPr>
            </a:p>
            <a:p>
              <a:pPr>
                <a:spcBef>
                  <a:spcPts val="24"/>
                </a:spcBef>
                <a:buClr>
                  <a:srgbClr val="231F20"/>
                </a:buClr>
                <a:buFont typeface="Symbol"/>
                <a:buChar char=""/>
              </a:pPr>
              <a:endParaRPr sz="852" dirty="0">
                <a:latin typeface="Arial"/>
                <a:cs typeface="Arial"/>
              </a:endParaRPr>
            </a:p>
            <a:p>
              <a:pPr marL="317780" indent="-117760">
                <a:buFont typeface="Symbol"/>
                <a:buChar char=""/>
                <a:tabLst>
                  <a:tab pos="318213" algn="l"/>
                </a:tabLst>
              </a:pPr>
              <a:r>
                <a:rPr sz="750" b="1" dirty="0">
                  <a:solidFill>
                    <a:srgbClr val="231F20"/>
                  </a:solidFill>
                  <a:latin typeface="Arial"/>
                  <a:cs typeface="Arial"/>
                </a:rPr>
                <a:t>Device</a:t>
              </a:r>
              <a:r>
                <a:rPr sz="750" b="1" spc="-20" dirty="0">
                  <a:solidFill>
                    <a:srgbClr val="231F20"/>
                  </a:solidFill>
                  <a:latin typeface="Arial"/>
                  <a:cs typeface="Arial"/>
                </a:rPr>
                <a:t> </a:t>
              </a:r>
              <a:r>
                <a:rPr sz="750" b="1" dirty="0">
                  <a:solidFill>
                    <a:srgbClr val="231F20"/>
                  </a:solidFill>
                  <a:latin typeface="Arial"/>
                  <a:cs typeface="Arial"/>
                </a:rPr>
                <a:t>Care:</a:t>
              </a:r>
              <a:r>
                <a:rPr sz="750" b="1" spc="-3" dirty="0">
                  <a:solidFill>
                    <a:srgbClr val="231F20"/>
                  </a:solidFill>
                  <a:latin typeface="Arial"/>
                  <a:cs typeface="Arial"/>
                </a:rPr>
                <a:t> </a:t>
              </a:r>
              <a:r>
                <a:rPr sz="750" dirty="0">
                  <a:solidFill>
                    <a:srgbClr val="231F20"/>
                  </a:solidFill>
                  <a:latin typeface="Arial"/>
                  <a:cs typeface="Arial"/>
                </a:rPr>
                <a:t>Use</a:t>
              </a:r>
              <a:r>
                <a:rPr sz="750" spc="-17" dirty="0">
                  <a:solidFill>
                    <a:srgbClr val="231F20"/>
                  </a:solidFill>
                  <a:latin typeface="Arial"/>
                  <a:cs typeface="Arial"/>
                </a:rPr>
                <a:t> </a:t>
              </a:r>
              <a:r>
                <a:rPr sz="750" dirty="0">
                  <a:solidFill>
                    <a:srgbClr val="231F20"/>
                  </a:solidFill>
                  <a:latin typeface="Arial"/>
                  <a:cs typeface="Arial"/>
                </a:rPr>
                <a:t>the</a:t>
              </a:r>
              <a:r>
                <a:rPr sz="750" spc="-17" dirty="0">
                  <a:solidFill>
                    <a:srgbClr val="231F20"/>
                  </a:solidFill>
                  <a:latin typeface="Arial"/>
                  <a:cs typeface="Arial"/>
                </a:rPr>
                <a:t> </a:t>
              </a:r>
              <a:r>
                <a:rPr sz="750" dirty="0">
                  <a:solidFill>
                    <a:srgbClr val="231F20"/>
                  </a:solidFill>
                  <a:latin typeface="Arial"/>
                  <a:cs typeface="Arial"/>
                </a:rPr>
                <a:t>Gray</a:t>
              </a:r>
              <a:r>
                <a:rPr sz="750" spc="-7" dirty="0">
                  <a:solidFill>
                    <a:srgbClr val="231F20"/>
                  </a:solidFill>
                  <a:latin typeface="Arial"/>
                  <a:cs typeface="Arial"/>
                </a:rPr>
                <a:t> </a:t>
              </a:r>
              <a:r>
                <a:rPr sz="750" dirty="0">
                  <a:solidFill>
                    <a:srgbClr val="231F20"/>
                  </a:solidFill>
                  <a:latin typeface="Arial"/>
                  <a:cs typeface="Arial"/>
                </a:rPr>
                <a:t>Top</a:t>
              </a:r>
              <a:r>
                <a:rPr sz="750" spc="-17" dirty="0">
                  <a:solidFill>
                    <a:srgbClr val="231F20"/>
                  </a:solidFill>
                  <a:latin typeface="Arial"/>
                  <a:cs typeface="Arial"/>
                </a:rPr>
                <a:t> </a:t>
              </a:r>
              <a:r>
                <a:rPr sz="750" dirty="0">
                  <a:solidFill>
                    <a:srgbClr val="231F20"/>
                  </a:solidFill>
                  <a:latin typeface="Arial"/>
                  <a:cs typeface="Arial"/>
                </a:rPr>
                <a:t>Sani</a:t>
              </a:r>
              <a:r>
                <a:rPr sz="750" spc="-10" dirty="0">
                  <a:solidFill>
                    <a:srgbClr val="231F20"/>
                  </a:solidFill>
                  <a:latin typeface="Arial"/>
                  <a:cs typeface="Arial"/>
                </a:rPr>
                <a:t> </a:t>
              </a:r>
              <a:r>
                <a:rPr sz="750" dirty="0">
                  <a:solidFill>
                    <a:srgbClr val="231F20"/>
                  </a:solidFill>
                  <a:latin typeface="Arial"/>
                  <a:cs typeface="Arial"/>
                </a:rPr>
                <a:t>Cloth</a:t>
              </a:r>
              <a:r>
                <a:rPr sz="750" spc="-17" dirty="0">
                  <a:solidFill>
                    <a:srgbClr val="231F20"/>
                  </a:solidFill>
                  <a:latin typeface="Arial"/>
                  <a:cs typeface="Arial"/>
                </a:rPr>
                <a:t> </a:t>
              </a:r>
              <a:r>
                <a:rPr sz="750" dirty="0">
                  <a:solidFill>
                    <a:srgbClr val="231F20"/>
                  </a:solidFill>
                  <a:latin typeface="Arial"/>
                  <a:cs typeface="Arial"/>
                </a:rPr>
                <a:t>Wipe</a:t>
              </a:r>
              <a:r>
                <a:rPr sz="750" spc="-17" dirty="0">
                  <a:solidFill>
                    <a:srgbClr val="231F20"/>
                  </a:solidFill>
                  <a:latin typeface="Arial"/>
                  <a:cs typeface="Arial"/>
                </a:rPr>
                <a:t> </a:t>
              </a:r>
              <a:r>
                <a:rPr sz="750" dirty="0">
                  <a:solidFill>
                    <a:srgbClr val="231F20"/>
                  </a:solidFill>
                  <a:latin typeface="Arial"/>
                  <a:cs typeface="Arial"/>
                </a:rPr>
                <a:t>sanitizers</a:t>
              </a:r>
              <a:r>
                <a:rPr sz="750" spc="-17" dirty="0">
                  <a:solidFill>
                    <a:srgbClr val="231F20"/>
                  </a:solidFill>
                  <a:latin typeface="Arial"/>
                  <a:cs typeface="Arial"/>
                </a:rPr>
                <a:t> </a:t>
              </a:r>
              <a:r>
                <a:rPr sz="750" dirty="0">
                  <a:solidFill>
                    <a:srgbClr val="231F20"/>
                  </a:solidFill>
                  <a:latin typeface="Arial"/>
                  <a:cs typeface="Arial"/>
                </a:rPr>
                <a:t>for</a:t>
              </a:r>
              <a:r>
                <a:rPr sz="750" spc="-14" dirty="0">
                  <a:solidFill>
                    <a:srgbClr val="231F20"/>
                  </a:solidFill>
                  <a:latin typeface="Arial"/>
                  <a:cs typeface="Arial"/>
                </a:rPr>
                <a:t> </a:t>
              </a:r>
              <a:r>
                <a:rPr sz="750" spc="-7" dirty="0">
                  <a:solidFill>
                    <a:srgbClr val="231F20"/>
                  </a:solidFill>
                  <a:latin typeface="Arial"/>
                  <a:cs typeface="Arial"/>
                </a:rPr>
                <a:t>cleaning.</a:t>
              </a:r>
              <a:endParaRPr sz="750" dirty="0">
                <a:latin typeface="Arial"/>
                <a:cs typeface="Arial"/>
              </a:endParaRPr>
            </a:p>
            <a:p>
              <a:pPr marL="327304">
                <a:spcBef>
                  <a:spcPts val="627"/>
                </a:spcBef>
              </a:pPr>
              <a:r>
                <a:rPr sz="1091" b="1" dirty="0">
                  <a:solidFill>
                    <a:srgbClr val="20C1DC"/>
                  </a:solidFill>
                  <a:latin typeface="Georgia"/>
                  <a:cs typeface="Georgia"/>
                </a:rPr>
                <a:t>AMN</a:t>
              </a:r>
              <a:r>
                <a:rPr sz="1091" b="1" spc="-24" dirty="0">
                  <a:solidFill>
                    <a:srgbClr val="20C1DC"/>
                  </a:solidFill>
                  <a:latin typeface="Georgia"/>
                  <a:cs typeface="Georgia"/>
                </a:rPr>
                <a:t> </a:t>
              </a:r>
              <a:r>
                <a:rPr sz="1091" b="1" dirty="0">
                  <a:solidFill>
                    <a:srgbClr val="20C1DC"/>
                  </a:solidFill>
                  <a:latin typeface="Georgia"/>
                  <a:cs typeface="Georgia"/>
                </a:rPr>
                <a:t>Customer</a:t>
              </a:r>
              <a:r>
                <a:rPr sz="1091" b="1" spc="-14" dirty="0">
                  <a:solidFill>
                    <a:srgbClr val="20C1DC"/>
                  </a:solidFill>
                  <a:latin typeface="Georgia"/>
                  <a:cs typeface="Georgia"/>
                </a:rPr>
                <a:t> </a:t>
              </a:r>
              <a:r>
                <a:rPr sz="1091" b="1" dirty="0">
                  <a:solidFill>
                    <a:srgbClr val="20C1DC"/>
                  </a:solidFill>
                  <a:latin typeface="Georgia"/>
                  <a:cs typeface="Georgia"/>
                </a:rPr>
                <a:t>Support</a:t>
              </a:r>
              <a:r>
                <a:rPr sz="1091" b="1" spc="-10" dirty="0">
                  <a:solidFill>
                    <a:srgbClr val="20C1DC"/>
                  </a:solidFill>
                  <a:latin typeface="Georgia"/>
                  <a:cs typeface="Georgia"/>
                </a:rPr>
                <a:t> </a:t>
              </a:r>
              <a:r>
                <a:rPr sz="1091" b="1" dirty="0">
                  <a:solidFill>
                    <a:srgbClr val="20C1DC"/>
                  </a:solidFill>
                  <a:latin typeface="Georgia"/>
                  <a:cs typeface="Georgia"/>
                </a:rPr>
                <a:t>for</a:t>
              </a:r>
              <a:r>
                <a:rPr sz="1091" b="1" spc="-14" dirty="0">
                  <a:solidFill>
                    <a:srgbClr val="20C1DC"/>
                  </a:solidFill>
                  <a:latin typeface="Georgia"/>
                  <a:cs typeface="Georgia"/>
                </a:rPr>
                <a:t> </a:t>
              </a:r>
              <a:r>
                <a:rPr sz="1091" b="1" dirty="0">
                  <a:solidFill>
                    <a:srgbClr val="20C1DC"/>
                  </a:solidFill>
                  <a:latin typeface="Georgia"/>
                  <a:cs typeface="Georgia"/>
                </a:rPr>
                <a:t>technical</a:t>
              </a:r>
              <a:r>
                <a:rPr sz="1091" b="1" spc="-14" dirty="0">
                  <a:solidFill>
                    <a:srgbClr val="20C1DC"/>
                  </a:solidFill>
                  <a:latin typeface="Georgia"/>
                  <a:cs typeface="Georgia"/>
                </a:rPr>
                <a:t> </a:t>
              </a:r>
              <a:r>
                <a:rPr sz="1091" b="1" dirty="0">
                  <a:solidFill>
                    <a:srgbClr val="20C1DC"/>
                  </a:solidFill>
                  <a:latin typeface="Georgia"/>
                  <a:cs typeface="Georgia"/>
                </a:rPr>
                <a:t>issues:</a:t>
              </a:r>
              <a:r>
                <a:rPr sz="1091" b="1" spc="-10" dirty="0">
                  <a:solidFill>
                    <a:srgbClr val="20C1DC"/>
                  </a:solidFill>
                  <a:latin typeface="Georgia"/>
                  <a:cs typeface="Georgia"/>
                </a:rPr>
                <a:t> </a:t>
              </a:r>
              <a:r>
                <a:rPr sz="1091" b="1" spc="-7" dirty="0">
                  <a:solidFill>
                    <a:srgbClr val="20C1DC"/>
                  </a:solidFill>
                  <a:latin typeface="Georgia"/>
                  <a:cs typeface="Georgia"/>
                </a:rPr>
                <a:t>855.663.1231</a:t>
              </a:r>
              <a:endParaRPr sz="1091" dirty="0">
                <a:latin typeface="Georgia"/>
                <a:cs typeface="Georgia"/>
              </a:endParaRPr>
            </a:p>
            <a:p>
              <a:pPr marL="8659">
                <a:spcBef>
                  <a:spcPts val="558"/>
                </a:spcBef>
              </a:pPr>
              <a:r>
                <a:rPr sz="409" dirty="0">
                  <a:solidFill>
                    <a:srgbClr val="58595B"/>
                  </a:solidFill>
                  <a:latin typeface="Trebuchet MS"/>
                  <a:cs typeface="Trebuchet MS"/>
                </a:rPr>
                <a:t>22-16884-</a:t>
              </a:r>
              <a:r>
                <a:rPr sz="409" spc="-14" dirty="0">
                  <a:solidFill>
                    <a:srgbClr val="58595B"/>
                  </a:solidFill>
                  <a:latin typeface="Trebuchet MS"/>
                  <a:cs typeface="Trebuchet MS"/>
                </a:rPr>
                <a:t>0114</a:t>
              </a:r>
              <a:endParaRPr sz="409" dirty="0">
                <a:latin typeface="Trebuchet MS"/>
                <a:cs typeface="Trebuchet MS"/>
              </a:endParaRPr>
            </a:p>
          </p:txBody>
        </p:sp>
      </p:grpSp>
      <p:pic>
        <p:nvPicPr>
          <p:cNvPr id="16" name="Picture 15">
            <a:extLst>
              <a:ext uri="{FF2B5EF4-FFF2-40B4-BE49-F238E27FC236}">
                <a16:creationId xmlns:a16="http://schemas.microsoft.com/office/drawing/2014/main" id="{F3CCCE7D-B566-37AF-8502-3FC3D4960194}"/>
              </a:ext>
            </a:extLst>
          </p:cNvPr>
          <p:cNvPicPr>
            <a:picLocks noChangeAspect="1"/>
          </p:cNvPicPr>
          <p:nvPr/>
        </p:nvPicPr>
        <p:blipFill>
          <a:blip r:embed="rId3"/>
          <a:stretch>
            <a:fillRect/>
          </a:stretch>
        </p:blipFill>
        <p:spPr>
          <a:xfrm>
            <a:off x="5671993" y="1441991"/>
            <a:ext cx="3202873" cy="1702936"/>
          </a:xfrm>
          <a:prstGeom prst="rect">
            <a:avLst/>
          </a:prstGeom>
        </p:spPr>
      </p:pic>
      <p:pic>
        <p:nvPicPr>
          <p:cNvPr id="18" name="Picture 17">
            <a:extLst>
              <a:ext uri="{FF2B5EF4-FFF2-40B4-BE49-F238E27FC236}">
                <a16:creationId xmlns:a16="http://schemas.microsoft.com/office/drawing/2014/main" id="{32FBC0BE-0E72-B15B-46DF-EECD9BBAD20F}"/>
              </a:ext>
            </a:extLst>
          </p:cNvPr>
          <p:cNvPicPr>
            <a:picLocks noChangeAspect="1"/>
          </p:cNvPicPr>
          <p:nvPr/>
        </p:nvPicPr>
        <p:blipFill>
          <a:blip r:embed="rId4"/>
          <a:stretch>
            <a:fillRect/>
          </a:stretch>
        </p:blipFill>
        <p:spPr>
          <a:xfrm>
            <a:off x="4678260" y="4412574"/>
            <a:ext cx="1060442" cy="553861"/>
          </a:xfrm>
          <a:prstGeom prst="rect">
            <a:avLst/>
          </a:prstGeom>
        </p:spPr>
      </p:pic>
      <p:pic>
        <p:nvPicPr>
          <p:cNvPr id="20" name="Picture 19">
            <a:extLst>
              <a:ext uri="{FF2B5EF4-FFF2-40B4-BE49-F238E27FC236}">
                <a16:creationId xmlns:a16="http://schemas.microsoft.com/office/drawing/2014/main" id="{CDD36286-3ADD-9A9C-0655-8B5EDC2E717D}"/>
              </a:ext>
            </a:extLst>
          </p:cNvPr>
          <p:cNvPicPr>
            <a:picLocks noChangeAspect="1"/>
          </p:cNvPicPr>
          <p:nvPr/>
        </p:nvPicPr>
        <p:blipFill>
          <a:blip r:embed="rId5"/>
          <a:stretch>
            <a:fillRect/>
          </a:stretch>
        </p:blipFill>
        <p:spPr>
          <a:xfrm>
            <a:off x="5279270" y="4924642"/>
            <a:ext cx="918864" cy="28714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827318" y="6377592"/>
            <a:ext cx="225136" cy="71710"/>
          </a:xfrm>
          <a:prstGeom prst="rect">
            <a:avLst/>
          </a:prstGeom>
        </p:spPr>
        <p:txBody>
          <a:bodyPr vert="horz" wrap="square" lIns="0" tIns="8659" rIns="0" bIns="0" rtlCol="0">
            <a:spAutoFit/>
          </a:bodyPr>
          <a:lstStyle/>
          <a:p>
            <a:pPr marL="8659">
              <a:spcBef>
                <a:spcPts val="68"/>
              </a:spcBef>
            </a:pPr>
            <a:r>
              <a:rPr sz="409" spc="-7" dirty="0">
                <a:solidFill>
                  <a:srgbClr val="231F20"/>
                </a:solidFill>
                <a:latin typeface="Trebuchet MS"/>
                <a:cs typeface="Trebuchet MS"/>
              </a:rPr>
              <a:t>22-16878</a:t>
            </a:r>
            <a:endParaRPr sz="409">
              <a:latin typeface="Trebuchet MS"/>
              <a:cs typeface="Trebuchet MS"/>
            </a:endParaRPr>
          </a:p>
        </p:txBody>
      </p:sp>
      <p:sp>
        <p:nvSpPr>
          <p:cNvPr id="3" name="object 3"/>
          <p:cNvSpPr txBox="1">
            <a:spLocks noGrp="1"/>
          </p:cNvSpPr>
          <p:nvPr>
            <p:ph type="title"/>
          </p:nvPr>
        </p:nvSpPr>
        <p:spPr>
          <a:xfrm>
            <a:off x="757202" y="141457"/>
            <a:ext cx="6290895" cy="919482"/>
          </a:xfrm>
          <a:prstGeom prst="rect">
            <a:avLst/>
          </a:prstGeom>
        </p:spPr>
        <p:txBody>
          <a:bodyPr vert="horz" wrap="square" lIns="0" tIns="57150" rIns="0" bIns="0" rtlCol="0" anchor="b" anchorCtr="0">
            <a:spAutoFit/>
          </a:bodyPr>
          <a:lstStyle/>
          <a:p>
            <a:pPr marL="8659" marR="3464">
              <a:lnSpc>
                <a:spcPct val="100000"/>
              </a:lnSpc>
              <a:spcBef>
                <a:spcPts val="450"/>
              </a:spcBef>
            </a:pPr>
            <a:r>
              <a:rPr spc="-14" dirty="0"/>
              <a:t>Translation </a:t>
            </a:r>
            <a:r>
              <a:rPr spc="-7" dirty="0"/>
              <a:t>services: </a:t>
            </a:r>
            <a:r>
              <a:rPr spc="-65" dirty="0">
                <a:latin typeface="Book Antiqua"/>
                <a:cs typeface="Book Antiqua"/>
              </a:rPr>
              <a:t>How</a:t>
            </a:r>
            <a:r>
              <a:rPr spc="-44" dirty="0">
                <a:latin typeface="Book Antiqua"/>
                <a:cs typeface="Book Antiqua"/>
              </a:rPr>
              <a:t> </a:t>
            </a:r>
            <a:r>
              <a:rPr b="1" dirty="0">
                <a:latin typeface="Book Antiqua"/>
                <a:cs typeface="Book Antiqua"/>
              </a:rPr>
              <a:t>to</a:t>
            </a:r>
            <a:r>
              <a:rPr spc="-44" dirty="0">
                <a:latin typeface="Book Antiqua"/>
                <a:cs typeface="Book Antiqua"/>
              </a:rPr>
              <a:t> </a:t>
            </a:r>
            <a:r>
              <a:rPr spc="31" dirty="0">
                <a:latin typeface="Book Antiqua"/>
                <a:cs typeface="Book Antiqua"/>
              </a:rPr>
              <a:t>place </a:t>
            </a:r>
            <a:r>
              <a:rPr spc="34" dirty="0">
                <a:latin typeface="Book Antiqua"/>
                <a:cs typeface="Book Antiqua"/>
              </a:rPr>
              <a:t>requests</a:t>
            </a:r>
          </a:p>
        </p:txBody>
      </p:sp>
      <p:sp>
        <p:nvSpPr>
          <p:cNvPr id="4" name="object 4"/>
          <p:cNvSpPr txBox="1">
            <a:spLocks noGrp="1"/>
          </p:cNvSpPr>
          <p:nvPr>
            <p:ph type="body" idx="1"/>
          </p:nvPr>
        </p:nvSpPr>
        <p:spPr>
          <a:xfrm>
            <a:off x="674481" y="1193581"/>
            <a:ext cx="10843037" cy="1778459"/>
          </a:xfrm>
          <a:prstGeom prst="rect">
            <a:avLst/>
          </a:prstGeom>
        </p:spPr>
        <p:txBody>
          <a:bodyPr vert="horz" wrap="square" lIns="0" tIns="8659" rIns="0" bIns="0" rtlCol="0">
            <a:spAutoFit/>
          </a:bodyPr>
          <a:lstStyle/>
          <a:p>
            <a:pPr marL="8659">
              <a:lnSpc>
                <a:spcPts val="1132"/>
              </a:lnSpc>
              <a:spcBef>
                <a:spcPts val="68"/>
              </a:spcBef>
            </a:pPr>
            <a:r>
              <a:rPr dirty="0"/>
              <a:t>To</a:t>
            </a:r>
            <a:r>
              <a:rPr spc="75" dirty="0"/>
              <a:t> </a:t>
            </a:r>
            <a:r>
              <a:rPr spc="37" dirty="0"/>
              <a:t>submit</a:t>
            </a:r>
            <a:r>
              <a:rPr spc="75" dirty="0"/>
              <a:t> </a:t>
            </a:r>
            <a:r>
              <a:rPr spc="41" dirty="0"/>
              <a:t>request</a:t>
            </a:r>
            <a:r>
              <a:rPr spc="75" dirty="0"/>
              <a:t> </a:t>
            </a:r>
            <a:r>
              <a:rPr dirty="0"/>
              <a:t>online</a:t>
            </a:r>
            <a:r>
              <a:rPr spc="75" dirty="0"/>
              <a:t> </a:t>
            </a:r>
            <a:r>
              <a:rPr dirty="0"/>
              <a:t>for</a:t>
            </a:r>
            <a:r>
              <a:rPr spc="75" dirty="0"/>
              <a:t> </a:t>
            </a:r>
            <a:r>
              <a:rPr spc="27" dirty="0"/>
              <a:t>translation:</a:t>
            </a:r>
          </a:p>
          <a:p>
            <a:pPr marL="8659">
              <a:lnSpc>
                <a:spcPts val="968"/>
              </a:lnSpc>
            </a:pPr>
            <a:r>
              <a:rPr sz="818" u="sng" spc="-7" dirty="0">
                <a:solidFill>
                  <a:srgbClr val="205E9E"/>
                </a:solidFill>
                <a:uFill>
                  <a:solidFill>
                    <a:srgbClr val="205E9E"/>
                  </a:solidFill>
                </a:uFill>
                <a:latin typeface="Trebuchet MS"/>
                <a:cs typeface="Trebuchet MS"/>
                <a:hlinkClick r:id="rId2"/>
              </a:rPr>
              <a:t>https://www.stratusvideo.com/stratus-</a:t>
            </a:r>
            <a:r>
              <a:rPr sz="818" u="sng" spc="-14" dirty="0">
                <a:solidFill>
                  <a:srgbClr val="205E9E"/>
                </a:solidFill>
                <a:uFill>
                  <a:solidFill>
                    <a:srgbClr val="205E9E"/>
                  </a:solidFill>
                </a:uFill>
                <a:latin typeface="Trebuchet MS"/>
                <a:cs typeface="Trebuchet MS"/>
                <a:hlinkClick r:id="rId2"/>
              </a:rPr>
              <a:t>word/</a:t>
            </a:r>
            <a:endParaRPr sz="818" dirty="0">
              <a:latin typeface="Trebuchet MS"/>
              <a:cs typeface="Trebuchet MS"/>
            </a:endParaRPr>
          </a:p>
          <a:p>
            <a:pPr marL="8659" marR="3464">
              <a:lnSpc>
                <a:spcPct val="100000"/>
              </a:lnSpc>
              <a:spcBef>
                <a:spcPts val="856"/>
              </a:spcBef>
            </a:pPr>
            <a:r>
              <a:rPr spc="-31" dirty="0">
                <a:solidFill>
                  <a:srgbClr val="231F20"/>
                </a:solidFill>
                <a:latin typeface="+mj-lt"/>
                <a:cs typeface="Trebuchet MS"/>
              </a:rPr>
              <a:t>File</a:t>
            </a:r>
            <a:r>
              <a:rPr spc="14" dirty="0">
                <a:solidFill>
                  <a:srgbClr val="231F20"/>
                </a:solidFill>
                <a:latin typeface="+mj-lt"/>
                <a:cs typeface="Trebuchet MS"/>
              </a:rPr>
              <a:t> </a:t>
            </a:r>
            <a:r>
              <a:rPr dirty="0">
                <a:solidFill>
                  <a:srgbClr val="231F20"/>
                </a:solidFill>
                <a:latin typeface="+mj-lt"/>
                <a:cs typeface="Trebuchet MS"/>
              </a:rPr>
              <a:t>should</a:t>
            </a:r>
            <a:r>
              <a:rPr spc="17" dirty="0">
                <a:solidFill>
                  <a:srgbClr val="231F20"/>
                </a:solidFill>
                <a:latin typeface="+mj-lt"/>
                <a:cs typeface="Trebuchet MS"/>
              </a:rPr>
              <a:t> </a:t>
            </a:r>
            <a:r>
              <a:rPr spc="44" dirty="0">
                <a:solidFill>
                  <a:srgbClr val="231F20"/>
                </a:solidFill>
                <a:latin typeface="+mj-lt"/>
                <a:cs typeface="Trebuchet MS"/>
              </a:rPr>
              <a:t>be</a:t>
            </a:r>
            <a:r>
              <a:rPr spc="14" dirty="0">
                <a:solidFill>
                  <a:srgbClr val="231F20"/>
                </a:solidFill>
                <a:latin typeface="+mj-lt"/>
                <a:cs typeface="Trebuchet MS"/>
              </a:rPr>
              <a:t> </a:t>
            </a:r>
            <a:r>
              <a:rPr spc="-17" dirty="0">
                <a:solidFill>
                  <a:srgbClr val="231F20"/>
                </a:solidFill>
                <a:latin typeface="+mj-lt"/>
                <a:cs typeface="Trebuchet MS"/>
              </a:rPr>
              <a:t>either</a:t>
            </a:r>
            <a:r>
              <a:rPr spc="17" dirty="0">
                <a:solidFill>
                  <a:srgbClr val="231F20"/>
                </a:solidFill>
                <a:latin typeface="+mj-lt"/>
                <a:cs typeface="Trebuchet MS"/>
              </a:rPr>
              <a:t> </a:t>
            </a:r>
            <a:r>
              <a:rPr dirty="0">
                <a:solidFill>
                  <a:srgbClr val="231F20"/>
                </a:solidFill>
                <a:latin typeface="+mj-lt"/>
              </a:rPr>
              <a:t>Word</a:t>
            </a:r>
            <a:r>
              <a:rPr spc="75" dirty="0">
                <a:solidFill>
                  <a:srgbClr val="231F20"/>
                </a:solidFill>
                <a:latin typeface="+mj-lt"/>
              </a:rPr>
              <a:t> </a:t>
            </a:r>
            <a:r>
              <a:rPr dirty="0">
                <a:solidFill>
                  <a:srgbClr val="231F20"/>
                </a:solidFill>
                <a:latin typeface="+mj-lt"/>
              </a:rPr>
              <a:t>format</a:t>
            </a:r>
            <a:r>
              <a:rPr spc="78" dirty="0">
                <a:solidFill>
                  <a:srgbClr val="231F20"/>
                </a:solidFill>
                <a:latin typeface="+mj-lt"/>
              </a:rPr>
              <a:t> </a:t>
            </a:r>
            <a:r>
              <a:rPr dirty="0">
                <a:solidFill>
                  <a:srgbClr val="231F20"/>
                </a:solidFill>
                <a:latin typeface="+mj-lt"/>
              </a:rPr>
              <a:t>or</a:t>
            </a:r>
            <a:r>
              <a:rPr spc="75" dirty="0">
                <a:solidFill>
                  <a:srgbClr val="231F20"/>
                </a:solidFill>
                <a:latin typeface="+mj-lt"/>
              </a:rPr>
              <a:t> </a:t>
            </a:r>
            <a:r>
              <a:rPr spc="65" dirty="0">
                <a:solidFill>
                  <a:srgbClr val="231F20"/>
                </a:solidFill>
                <a:latin typeface="+mj-lt"/>
              </a:rPr>
              <a:t>an</a:t>
            </a:r>
            <a:r>
              <a:rPr spc="78" dirty="0">
                <a:solidFill>
                  <a:srgbClr val="231F20"/>
                </a:solidFill>
                <a:latin typeface="+mj-lt"/>
              </a:rPr>
              <a:t> </a:t>
            </a:r>
            <a:r>
              <a:rPr spc="48" dirty="0">
                <a:solidFill>
                  <a:srgbClr val="231F20"/>
                </a:solidFill>
                <a:latin typeface="+mj-lt"/>
              </a:rPr>
              <a:t>Adobe </a:t>
            </a:r>
            <a:r>
              <a:rPr spc="41" dirty="0">
                <a:solidFill>
                  <a:srgbClr val="231F20"/>
                </a:solidFill>
                <a:latin typeface="+mj-lt"/>
              </a:rPr>
              <a:t>InDesign</a:t>
            </a:r>
            <a:r>
              <a:rPr spc="58" dirty="0">
                <a:solidFill>
                  <a:srgbClr val="231F20"/>
                </a:solidFill>
                <a:latin typeface="+mj-lt"/>
              </a:rPr>
              <a:t> </a:t>
            </a:r>
            <a:r>
              <a:rPr spc="78" dirty="0">
                <a:solidFill>
                  <a:srgbClr val="231F20"/>
                </a:solidFill>
                <a:latin typeface="+mj-lt"/>
              </a:rPr>
              <a:t>packaged</a:t>
            </a:r>
            <a:r>
              <a:rPr spc="61" dirty="0">
                <a:solidFill>
                  <a:srgbClr val="231F20"/>
                </a:solidFill>
                <a:latin typeface="+mj-lt"/>
              </a:rPr>
              <a:t> </a:t>
            </a:r>
            <a:r>
              <a:rPr dirty="0">
                <a:solidFill>
                  <a:srgbClr val="231F20"/>
                </a:solidFill>
                <a:latin typeface="+mj-lt"/>
              </a:rPr>
              <a:t>file</a:t>
            </a:r>
            <a:r>
              <a:rPr spc="61" dirty="0">
                <a:solidFill>
                  <a:srgbClr val="231F20"/>
                </a:solidFill>
                <a:latin typeface="+mj-lt"/>
              </a:rPr>
              <a:t> </a:t>
            </a:r>
            <a:r>
              <a:rPr dirty="0">
                <a:solidFill>
                  <a:srgbClr val="231F20"/>
                </a:solidFill>
                <a:latin typeface="+mj-lt"/>
                <a:cs typeface="Trebuchet MS"/>
              </a:rPr>
              <a:t>(see Creative Services </a:t>
            </a:r>
            <a:r>
              <a:rPr spc="-17" dirty="0">
                <a:solidFill>
                  <a:srgbClr val="231F20"/>
                </a:solidFill>
                <a:latin typeface="+mj-lt"/>
                <a:cs typeface="Trebuchet MS"/>
              </a:rPr>
              <a:t>for </a:t>
            </a:r>
            <a:r>
              <a:rPr spc="-14" dirty="0">
                <a:solidFill>
                  <a:srgbClr val="231F20"/>
                </a:solidFill>
                <a:latin typeface="+mj-lt"/>
                <a:cs typeface="Trebuchet MS"/>
              </a:rPr>
              <a:t>this</a:t>
            </a:r>
            <a:r>
              <a:rPr spc="-27" dirty="0">
                <a:solidFill>
                  <a:srgbClr val="231F20"/>
                </a:solidFill>
                <a:latin typeface="+mj-lt"/>
                <a:cs typeface="Trebuchet MS"/>
              </a:rPr>
              <a:t> </a:t>
            </a:r>
            <a:r>
              <a:rPr dirty="0">
                <a:solidFill>
                  <a:srgbClr val="231F20"/>
                </a:solidFill>
                <a:latin typeface="+mj-lt"/>
                <a:cs typeface="Trebuchet MS"/>
              </a:rPr>
              <a:t>type</a:t>
            </a:r>
            <a:r>
              <a:rPr spc="-24" dirty="0">
                <a:solidFill>
                  <a:srgbClr val="231F20"/>
                </a:solidFill>
                <a:latin typeface="+mj-lt"/>
                <a:cs typeface="Trebuchet MS"/>
              </a:rPr>
              <a:t> </a:t>
            </a:r>
            <a:r>
              <a:rPr dirty="0">
                <a:solidFill>
                  <a:srgbClr val="231F20"/>
                </a:solidFill>
                <a:latin typeface="+mj-lt"/>
                <a:cs typeface="Trebuchet MS"/>
              </a:rPr>
              <a:t>of</a:t>
            </a:r>
            <a:r>
              <a:rPr spc="-27" dirty="0">
                <a:solidFill>
                  <a:srgbClr val="231F20"/>
                </a:solidFill>
                <a:latin typeface="+mj-lt"/>
                <a:cs typeface="Trebuchet MS"/>
              </a:rPr>
              <a:t> </a:t>
            </a:r>
            <a:r>
              <a:rPr spc="-41" dirty="0">
                <a:solidFill>
                  <a:srgbClr val="231F20"/>
                </a:solidFill>
                <a:latin typeface="+mj-lt"/>
                <a:cs typeface="Trebuchet MS"/>
              </a:rPr>
              <a:t>file).</a:t>
            </a:r>
            <a:r>
              <a:rPr spc="198" dirty="0">
                <a:solidFill>
                  <a:srgbClr val="231F20"/>
                </a:solidFill>
                <a:latin typeface="+mj-lt"/>
                <a:cs typeface="Trebuchet MS"/>
              </a:rPr>
              <a:t> </a:t>
            </a:r>
            <a:r>
              <a:rPr spc="-48" dirty="0">
                <a:solidFill>
                  <a:srgbClr val="231F20"/>
                </a:solidFill>
                <a:latin typeface="+mj-lt"/>
                <a:cs typeface="Trebuchet MS"/>
              </a:rPr>
              <a:t>If</a:t>
            </a:r>
            <a:r>
              <a:rPr spc="-24" dirty="0">
                <a:solidFill>
                  <a:srgbClr val="231F20"/>
                </a:solidFill>
                <a:latin typeface="+mj-lt"/>
                <a:cs typeface="Trebuchet MS"/>
              </a:rPr>
              <a:t> </a:t>
            </a:r>
            <a:r>
              <a:rPr dirty="0">
                <a:solidFill>
                  <a:srgbClr val="231F20"/>
                </a:solidFill>
                <a:latin typeface="+mj-lt"/>
                <a:cs typeface="Trebuchet MS"/>
              </a:rPr>
              <a:t>you</a:t>
            </a:r>
            <a:r>
              <a:rPr spc="-27" dirty="0">
                <a:solidFill>
                  <a:srgbClr val="231F20"/>
                </a:solidFill>
                <a:latin typeface="+mj-lt"/>
                <a:cs typeface="Trebuchet MS"/>
              </a:rPr>
              <a:t> </a:t>
            </a:r>
            <a:r>
              <a:rPr spc="58" dirty="0">
                <a:solidFill>
                  <a:srgbClr val="231F20"/>
                </a:solidFill>
                <a:latin typeface="+mj-lt"/>
                <a:cs typeface="Trebuchet MS"/>
              </a:rPr>
              <a:t>do</a:t>
            </a:r>
            <a:r>
              <a:rPr spc="-24" dirty="0">
                <a:solidFill>
                  <a:srgbClr val="231F20"/>
                </a:solidFill>
                <a:latin typeface="+mj-lt"/>
                <a:cs typeface="Trebuchet MS"/>
              </a:rPr>
              <a:t> </a:t>
            </a:r>
            <a:r>
              <a:rPr dirty="0">
                <a:solidFill>
                  <a:srgbClr val="231F20"/>
                </a:solidFill>
                <a:latin typeface="+mj-lt"/>
                <a:cs typeface="Trebuchet MS"/>
              </a:rPr>
              <a:t>not</a:t>
            </a:r>
            <a:r>
              <a:rPr spc="-27" dirty="0">
                <a:solidFill>
                  <a:srgbClr val="231F20"/>
                </a:solidFill>
                <a:latin typeface="+mj-lt"/>
                <a:cs typeface="Trebuchet MS"/>
              </a:rPr>
              <a:t> </a:t>
            </a:r>
            <a:r>
              <a:rPr dirty="0">
                <a:solidFill>
                  <a:srgbClr val="231F20"/>
                </a:solidFill>
                <a:latin typeface="+mj-lt"/>
                <a:cs typeface="Trebuchet MS"/>
              </a:rPr>
              <a:t>have</a:t>
            </a:r>
            <a:r>
              <a:rPr spc="-24" dirty="0">
                <a:solidFill>
                  <a:srgbClr val="231F20"/>
                </a:solidFill>
                <a:latin typeface="+mj-lt"/>
                <a:cs typeface="Trebuchet MS"/>
              </a:rPr>
              <a:t> </a:t>
            </a:r>
            <a:r>
              <a:rPr dirty="0">
                <a:solidFill>
                  <a:srgbClr val="231F20"/>
                </a:solidFill>
                <a:latin typeface="+mj-lt"/>
                <a:cs typeface="Trebuchet MS"/>
              </a:rPr>
              <a:t>the</a:t>
            </a:r>
            <a:r>
              <a:rPr spc="-27" dirty="0">
                <a:solidFill>
                  <a:srgbClr val="231F20"/>
                </a:solidFill>
                <a:latin typeface="+mj-lt"/>
                <a:cs typeface="Trebuchet MS"/>
              </a:rPr>
              <a:t> </a:t>
            </a:r>
            <a:r>
              <a:rPr spc="-41" dirty="0">
                <a:solidFill>
                  <a:srgbClr val="231F20"/>
                </a:solidFill>
                <a:latin typeface="+mj-lt"/>
                <a:cs typeface="Trebuchet MS"/>
              </a:rPr>
              <a:t>file</a:t>
            </a:r>
            <a:r>
              <a:rPr spc="-24" dirty="0">
                <a:solidFill>
                  <a:srgbClr val="231F20"/>
                </a:solidFill>
                <a:latin typeface="+mj-lt"/>
                <a:cs typeface="Trebuchet MS"/>
              </a:rPr>
              <a:t> </a:t>
            </a:r>
            <a:r>
              <a:rPr spc="-7" dirty="0">
                <a:solidFill>
                  <a:srgbClr val="231F20"/>
                </a:solidFill>
                <a:latin typeface="+mj-lt"/>
                <a:cs typeface="Trebuchet MS"/>
              </a:rPr>
              <a:t>formats </a:t>
            </a:r>
            <a:r>
              <a:rPr dirty="0">
                <a:solidFill>
                  <a:srgbClr val="231F20"/>
                </a:solidFill>
                <a:latin typeface="+mj-lt"/>
                <a:cs typeface="Trebuchet MS"/>
              </a:rPr>
              <a:t>above,</a:t>
            </a:r>
            <a:r>
              <a:rPr spc="-14" dirty="0">
                <a:solidFill>
                  <a:srgbClr val="231F20"/>
                </a:solidFill>
                <a:latin typeface="+mj-lt"/>
                <a:cs typeface="Trebuchet MS"/>
              </a:rPr>
              <a:t> </a:t>
            </a:r>
            <a:r>
              <a:rPr dirty="0">
                <a:solidFill>
                  <a:srgbClr val="231F20"/>
                </a:solidFill>
                <a:latin typeface="+mj-lt"/>
                <a:cs typeface="Trebuchet MS"/>
              </a:rPr>
              <a:t>vendor</a:t>
            </a:r>
            <a:r>
              <a:rPr spc="-10" dirty="0">
                <a:solidFill>
                  <a:srgbClr val="231F20"/>
                </a:solidFill>
                <a:latin typeface="+mj-lt"/>
                <a:cs typeface="Trebuchet MS"/>
              </a:rPr>
              <a:t> </a:t>
            </a:r>
            <a:r>
              <a:rPr spc="44" dirty="0">
                <a:solidFill>
                  <a:srgbClr val="231F20"/>
                </a:solidFill>
                <a:latin typeface="+mj-lt"/>
                <a:cs typeface="Trebuchet MS"/>
              </a:rPr>
              <a:t>can</a:t>
            </a:r>
            <a:r>
              <a:rPr spc="-10" dirty="0">
                <a:solidFill>
                  <a:srgbClr val="231F20"/>
                </a:solidFill>
                <a:latin typeface="+mj-lt"/>
                <a:cs typeface="Trebuchet MS"/>
              </a:rPr>
              <a:t> </a:t>
            </a:r>
            <a:r>
              <a:rPr dirty="0">
                <a:solidFill>
                  <a:srgbClr val="231F20"/>
                </a:solidFill>
                <a:latin typeface="+mj-lt"/>
                <a:cs typeface="Trebuchet MS"/>
              </a:rPr>
              <a:t>provide</a:t>
            </a:r>
            <a:r>
              <a:rPr spc="-10" dirty="0">
                <a:solidFill>
                  <a:srgbClr val="231F20"/>
                </a:solidFill>
                <a:latin typeface="+mj-lt"/>
                <a:cs typeface="Trebuchet MS"/>
              </a:rPr>
              <a:t> </a:t>
            </a:r>
            <a:r>
              <a:rPr spc="89" dirty="0">
                <a:solidFill>
                  <a:srgbClr val="231F20"/>
                </a:solidFill>
                <a:latin typeface="+mj-lt"/>
                <a:cs typeface="Trebuchet MS"/>
              </a:rPr>
              <a:t>a</a:t>
            </a:r>
            <a:r>
              <a:rPr spc="-10" dirty="0">
                <a:solidFill>
                  <a:srgbClr val="231F20"/>
                </a:solidFill>
                <a:latin typeface="+mj-lt"/>
                <a:cs typeface="Trebuchet MS"/>
              </a:rPr>
              <a:t> </a:t>
            </a:r>
            <a:r>
              <a:rPr spc="-7" dirty="0">
                <a:solidFill>
                  <a:srgbClr val="231F20"/>
                </a:solidFill>
                <a:latin typeface="+mj-lt"/>
                <a:cs typeface="Trebuchet MS"/>
              </a:rPr>
              <a:t>quote,</a:t>
            </a:r>
            <a:r>
              <a:rPr spc="-14" dirty="0">
                <a:solidFill>
                  <a:srgbClr val="231F20"/>
                </a:solidFill>
                <a:latin typeface="+mj-lt"/>
                <a:cs typeface="Trebuchet MS"/>
              </a:rPr>
              <a:t> </a:t>
            </a:r>
            <a:r>
              <a:rPr dirty="0">
                <a:solidFill>
                  <a:srgbClr val="231F20"/>
                </a:solidFill>
                <a:latin typeface="+mj-lt"/>
                <a:cs typeface="Trebuchet MS"/>
              </a:rPr>
              <a:t>but</a:t>
            </a:r>
            <a:r>
              <a:rPr spc="-10" dirty="0">
                <a:solidFill>
                  <a:srgbClr val="231F20"/>
                </a:solidFill>
                <a:latin typeface="+mj-lt"/>
                <a:cs typeface="Trebuchet MS"/>
              </a:rPr>
              <a:t> </a:t>
            </a:r>
            <a:r>
              <a:rPr spc="-58" dirty="0">
                <a:solidFill>
                  <a:srgbClr val="231F20"/>
                </a:solidFill>
                <a:latin typeface="+mj-lt"/>
                <a:cs typeface="Trebuchet MS"/>
              </a:rPr>
              <a:t>if</a:t>
            </a:r>
            <a:r>
              <a:rPr spc="-10" dirty="0">
                <a:solidFill>
                  <a:srgbClr val="231F20"/>
                </a:solidFill>
                <a:latin typeface="+mj-lt"/>
                <a:cs typeface="Trebuchet MS"/>
              </a:rPr>
              <a:t> </a:t>
            </a:r>
            <a:r>
              <a:rPr spc="-7" dirty="0">
                <a:solidFill>
                  <a:srgbClr val="231F20"/>
                </a:solidFill>
                <a:latin typeface="+mj-lt"/>
                <a:cs typeface="Trebuchet MS"/>
              </a:rPr>
              <a:t>vendor </a:t>
            </a:r>
            <a:r>
              <a:rPr spc="44" dirty="0">
                <a:solidFill>
                  <a:srgbClr val="231F20"/>
                </a:solidFill>
                <a:latin typeface="+mj-lt"/>
                <a:cs typeface="Trebuchet MS"/>
              </a:rPr>
              <a:t>has</a:t>
            </a:r>
            <a:r>
              <a:rPr spc="-31" dirty="0">
                <a:solidFill>
                  <a:srgbClr val="231F20"/>
                </a:solidFill>
                <a:latin typeface="+mj-lt"/>
                <a:cs typeface="Trebuchet MS"/>
              </a:rPr>
              <a:t> </a:t>
            </a:r>
            <a:r>
              <a:rPr dirty="0">
                <a:solidFill>
                  <a:srgbClr val="231F20"/>
                </a:solidFill>
                <a:latin typeface="+mj-lt"/>
                <a:cs typeface="Trebuchet MS"/>
              </a:rPr>
              <a:t>to</a:t>
            </a:r>
            <a:r>
              <a:rPr spc="-27" dirty="0">
                <a:solidFill>
                  <a:srgbClr val="231F20"/>
                </a:solidFill>
                <a:latin typeface="+mj-lt"/>
                <a:cs typeface="Trebuchet MS"/>
              </a:rPr>
              <a:t> </a:t>
            </a:r>
            <a:r>
              <a:rPr dirty="0">
                <a:solidFill>
                  <a:srgbClr val="231F20"/>
                </a:solidFill>
                <a:latin typeface="+mj-lt"/>
                <a:cs typeface="Trebuchet MS"/>
              </a:rPr>
              <a:t>retype</a:t>
            </a:r>
            <a:r>
              <a:rPr spc="-27" dirty="0">
                <a:solidFill>
                  <a:srgbClr val="231F20"/>
                </a:solidFill>
                <a:latin typeface="+mj-lt"/>
                <a:cs typeface="Trebuchet MS"/>
              </a:rPr>
              <a:t> </a:t>
            </a:r>
            <a:r>
              <a:rPr dirty="0">
                <a:solidFill>
                  <a:srgbClr val="231F20"/>
                </a:solidFill>
                <a:latin typeface="+mj-lt"/>
                <a:cs typeface="Trebuchet MS"/>
              </a:rPr>
              <a:t>your</a:t>
            </a:r>
            <a:r>
              <a:rPr spc="-31" dirty="0">
                <a:solidFill>
                  <a:srgbClr val="231F20"/>
                </a:solidFill>
                <a:latin typeface="+mj-lt"/>
                <a:cs typeface="Trebuchet MS"/>
              </a:rPr>
              <a:t> </a:t>
            </a:r>
            <a:r>
              <a:rPr spc="-20" dirty="0">
                <a:solidFill>
                  <a:srgbClr val="231F20"/>
                </a:solidFill>
                <a:latin typeface="+mj-lt"/>
                <a:cs typeface="Trebuchet MS"/>
              </a:rPr>
              <a:t>entire</a:t>
            </a:r>
            <a:r>
              <a:rPr spc="-27" dirty="0">
                <a:solidFill>
                  <a:srgbClr val="231F20"/>
                </a:solidFill>
                <a:latin typeface="+mj-lt"/>
                <a:cs typeface="Trebuchet MS"/>
              </a:rPr>
              <a:t> </a:t>
            </a:r>
            <a:r>
              <a:rPr spc="-14" dirty="0">
                <a:solidFill>
                  <a:srgbClr val="231F20"/>
                </a:solidFill>
                <a:latin typeface="+mj-lt"/>
                <a:cs typeface="Trebuchet MS"/>
              </a:rPr>
              <a:t>text</a:t>
            </a:r>
            <a:r>
              <a:rPr spc="-27" dirty="0">
                <a:solidFill>
                  <a:srgbClr val="231F20"/>
                </a:solidFill>
                <a:latin typeface="+mj-lt"/>
                <a:cs typeface="Trebuchet MS"/>
              </a:rPr>
              <a:t> </a:t>
            </a:r>
            <a:r>
              <a:rPr spc="-14" dirty="0">
                <a:solidFill>
                  <a:srgbClr val="231F20"/>
                </a:solidFill>
                <a:latin typeface="+mj-lt"/>
                <a:cs typeface="Trebuchet MS"/>
              </a:rPr>
              <a:t>into</a:t>
            </a:r>
            <a:r>
              <a:rPr spc="-27" dirty="0">
                <a:solidFill>
                  <a:srgbClr val="231F20"/>
                </a:solidFill>
                <a:latin typeface="+mj-lt"/>
                <a:cs typeface="Trebuchet MS"/>
              </a:rPr>
              <a:t> </a:t>
            </a:r>
            <a:r>
              <a:rPr spc="89" dirty="0">
                <a:solidFill>
                  <a:srgbClr val="231F20"/>
                </a:solidFill>
                <a:latin typeface="+mj-lt"/>
                <a:cs typeface="Trebuchet MS"/>
              </a:rPr>
              <a:t>a</a:t>
            </a:r>
            <a:r>
              <a:rPr spc="-31" dirty="0">
                <a:solidFill>
                  <a:srgbClr val="231F20"/>
                </a:solidFill>
                <a:latin typeface="+mj-lt"/>
                <a:cs typeface="Trebuchet MS"/>
              </a:rPr>
              <a:t> </a:t>
            </a:r>
            <a:r>
              <a:rPr dirty="0">
                <a:solidFill>
                  <a:srgbClr val="231F20"/>
                </a:solidFill>
                <a:latin typeface="+mj-lt"/>
                <a:cs typeface="Trebuchet MS"/>
              </a:rPr>
              <a:t>Word</a:t>
            </a:r>
            <a:r>
              <a:rPr spc="-27" dirty="0">
                <a:solidFill>
                  <a:srgbClr val="231F20"/>
                </a:solidFill>
                <a:latin typeface="+mj-lt"/>
                <a:cs typeface="Trebuchet MS"/>
              </a:rPr>
              <a:t> </a:t>
            </a:r>
            <a:r>
              <a:rPr spc="-7" dirty="0">
                <a:solidFill>
                  <a:srgbClr val="231F20"/>
                </a:solidFill>
                <a:latin typeface="+mj-lt"/>
                <a:cs typeface="Trebuchet MS"/>
              </a:rPr>
              <a:t>document </a:t>
            </a:r>
            <a:r>
              <a:rPr dirty="0">
                <a:solidFill>
                  <a:srgbClr val="231F20"/>
                </a:solidFill>
                <a:latin typeface="+mj-lt"/>
                <a:cs typeface="Trebuchet MS"/>
              </a:rPr>
              <a:t>to</a:t>
            </a:r>
            <a:r>
              <a:rPr spc="-24" dirty="0">
                <a:solidFill>
                  <a:srgbClr val="231F20"/>
                </a:solidFill>
                <a:latin typeface="+mj-lt"/>
                <a:cs typeface="Trebuchet MS"/>
              </a:rPr>
              <a:t> </a:t>
            </a:r>
            <a:r>
              <a:rPr dirty="0">
                <a:solidFill>
                  <a:srgbClr val="231F20"/>
                </a:solidFill>
                <a:latin typeface="+mj-lt"/>
                <a:cs typeface="Trebuchet MS"/>
              </a:rPr>
              <a:t>estimate</a:t>
            </a:r>
            <a:r>
              <a:rPr spc="-24" dirty="0">
                <a:solidFill>
                  <a:srgbClr val="231F20"/>
                </a:solidFill>
                <a:latin typeface="+mj-lt"/>
                <a:cs typeface="Trebuchet MS"/>
              </a:rPr>
              <a:t> </a:t>
            </a:r>
            <a:r>
              <a:rPr dirty="0">
                <a:solidFill>
                  <a:srgbClr val="231F20"/>
                </a:solidFill>
                <a:latin typeface="+mj-lt"/>
                <a:cs typeface="Trebuchet MS"/>
              </a:rPr>
              <a:t>the</a:t>
            </a:r>
            <a:r>
              <a:rPr spc="-24" dirty="0">
                <a:solidFill>
                  <a:srgbClr val="231F20"/>
                </a:solidFill>
                <a:latin typeface="+mj-lt"/>
                <a:cs typeface="Trebuchet MS"/>
              </a:rPr>
              <a:t> </a:t>
            </a:r>
            <a:r>
              <a:rPr dirty="0">
                <a:solidFill>
                  <a:srgbClr val="231F20"/>
                </a:solidFill>
                <a:latin typeface="+mj-lt"/>
                <a:cs typeface="Trebuchet MS"/>
              </a:rPr>
              <a:t>English</a:t>
            </a:r>
            <a:r>
              <a:rPr spc="-24" dirty="0">
                <a:solidFill>
                  <a:srgbClr val="231F20"/>
                </a:solidFill>
                <a:latin typeface="+mj-lt"/>
                <a:cs typeface="Trebuchet MS"/>
              </a:rPr>
              <a:t> </a:t>
            </a:r>
            <a:r>
              <a:rPr dirty="0">
                <a:solidFill>
                  <a:srgbClr val="231F20"/>
                </a:solidFill>
                <a:latin typeface="+mj-lt"/>
                <a:cs typeface="Trebuchet MS"/>
              </a:rPr>
              <a:t>word</a:t>
            </a:r>
            <a:r>
              <a:rPr spc="-24" dirty="0">
                <a:solidFill>
                  <a:srgbClr val="231F20"/>
                </a:solidFill>
                <a:latin typeface="+mj-lt"/>
                <a:cs typeface="Trebuchet MS"/>
              </a:rPr>
              <a:t> </a:t>
            </a:r>
            <a:r>
              <a:rPr spc="-7" dirty="0">
                <a:solidFill>
                  <a:srgbClr val="231F20"/>
                </a:solidFill>
                <a:latin typeface="+mj-lt"/>
                <a:cs typeface="Trebuchet MS"/>
              </a:rPr>
              <a:t>count,</a:t>
            </a:r>
            <a:r>
              <a:rPr spc="-20" dirty="0">
                <a:solidFill>
                  <a:srgbClr val="231F20"/>
                </a:solidFill>
                <a:latin typeface="+mj-lt"/>
                <a:cs typeface="Trebuchet MS"/>
              </a:rPr>
              <a:t> </a:t>
            </a:r>
            <a:r>
              <a:rPr dirty="0">
                <a:solidFill>
                  <a:srgbClr val="231F20"/>
                </a:solidFill>
                <a:latin typeface="+mj-lt"/>
                <a:cs typeface="Trebuchet MS"/>
              </a:rPr>
              <a:t>that</a:t>
            </a:r>
            <a:r>
              <a:rPr spc="-24" dirty="0">
                <a:solidFill>
                  <a:srgbClr val="231F20"/>
                </a:solidFill>
                <a:latin typeface="+mj-lt"/>
                <a:cs typeface="Trebuchet MS"/>
              </a:rPr>
              <a:t> </a:t>
            </a:r>
            <a:r>
              <a:rPr spc="-51" dirty="0">
                <a:solidFill>
                  <a:srgbClr val="231F20"/>
                </a:solidFill>
                <a:latin typeface="+mj-lt"/>
                <a:cs typeface="Trebuchet MS"/>
              </a:rPr>
              <a:t>will</a:t>
            </a:r>
            <a:r>
              <a:rPr spc="-24" dirty="0">
                <a:solidFill>
                  <a:srgbClr val="231F20"/>
                </a:solidFill>
                <a:latin typeface="+mj-lt"/>
                <a:cs typeface="Trebuchet MS"/>
              </a:rPr>
              <a:t> </a:t>
            </a:r>
            <a:r>
              <a:rPr spc="-17" dirty="0">
                <a:solidFill>
                  <a:srgbClr val="231F20"/>
                </a:solidFill>
                <a:latin typeface="+mj-lt"/>
                <a:cs typeface="Trebuchet MS"/>
              </a:rPr>
              <a:t>incur</a:t>
            </a:r>
            <a:r>
              <a:rPr spc="-24" dirty="0">
                <a:solidFill>
                  <a:srgbClr val="231F20"/>
                </a:solidFill>
                <a:latin typeface="+mj-lt"/>
                <a:cs typeface="Trebuchet MS"/>
              </a:rPr>
              <a:t> </a:t>
            </a:r>
            <a:r>
              <a:rPr spc="31" dirty="0">
                <a:solidFill>
                  <a:srgbClr val="231F20"/>
                </a:solidFill>
                <a:latin typeface="+mj-lt"/>
                <a:cs typeface="Trebuchet MS"/>
              </a:rPr>
              <a:t>an </a:t>
            </a:r>
            <a:r>
              <a:rPr dirty="0">
                <a:solidFill>
                  <a:srgbClr val="231F20"/>
                </a:solidFill>
                <a:latin typeface="+mj-lt"/>
                <a:cs typeface="Trebuchet MS"/>
              </a:rPr>
              <a:t>additional</a:t>
            </a:r>
            <a:r>
              <a:rPr spc="102" dirty="0">
                <a:solidFill>
                  <a:srgbClr val="231F20"/>
                </a:solidFill>
                <a:latin typeface="+mj-lt"/>
                <a:cs typeface="Trebuchet MS"/>
              </a:rPr>
              <a:t> </a:t>
            </a:r>
            <a:r>
              <a:rPr spc="-7" dirty="0">
                <a:solidFill>
                  <a:srgbClr val="231F20"/>
                </a:solidFill>
                <a:latin typeface="+mj-lt"/>
                <a:cs typeface="Trebuchet MS"/>
              </a:rPr>
              <a:t>expense.</a:t>
            </a:r>
            <a:endParaRPr dirty="0">
              <a:latin typeface="+mj-lt"/>
              <a:cs typeface="Trebuchet MS"/>
            </a:endParaRPr>
          </a:p>
        </p:txBody>
      </p:sp>
      <p:grpSp>
        <p:nvGrpSpPr>
          <p:cNvPr id="16" name="Group 15">
            <a:extLst>
              <a:ext uri="{FF2B5EF4-FFF2-40B4-BE49-F238E27FC236}">
                <a16:creationId xmlns:a16="http://schemas.microsoft.com/office/drawing/2014/main" id="{8261302D-96FD-4417-34D6-E947052D41A3}"/>
              </a:ext>
            </a:extLst>
          </p:cNvPr>
          <p:cNvGrpSpPr/>
          <p:nvPr/>
        </p:nvGrpSpPr>
        <p:grpSpPr>
          <a:xfrm>
            <a:off x="2843868" y="3228180"/>
            <a:ext cx="5433016" cy="3028383"/>
            <a:chOff x="4049509" y="3444916"/>
            <a:chExt cx="4093152" cy="2400733"/>
          </a:xfrm>
        </p:grpSpPr>
        <p:grpSp>
          <p:nvGrpSpPr>
            <p:cNvPr id="5" name="object 5"/>
            <p:cNvGrpSpPr/>
            <p:nvPr/>
          </p:nvGrpSpPr>
          <p:grpSpPr>
            <a:xfrm>
              <a:off x="4049509" y="3444916"/>
              <a:ext cx="4093152" cy="2400733"/>
              <a:chOff x="884680" y="5052543"/>
              <a:chExt cx="6003290" cy="3521075"/>
            </a:xfrm>
          </p:grpSpPr>
          <p:sp>
            <p:nvSpPr>
              <p:cNvPr id="6" name="object 6">
                <a:hlinkClick r:id="rId2"/>
              </p:cNvPr>
              <p:cNvSpPr/>
              <p:nvPr/>
            </p:nvSpPr>
            <p:spPr>
              <a:xfrm>
                <a:off x="884680" y="5052543"/>
                <a:ext cx="1760855" cy="1760855"/>
              </a:xfrm>
              <a:custGeom>
                <a:avLst/>
                <a:gdLst/>
                <a:ahLst/>
                <a:cxnLst/>
                <a:rect l="l" t="t" r="r" b="b"/>
                <a:pathLst>
                  <a:path w="1760855" h="1760854">
                    <a:moveTo>
                      <a:pt x="880249" y="0"/>
                    </a:moveTo>
                    <a:lnTo>
                      <a:pt x="831953" y="1302"/>
                    </a:lnTo>
                    <a:lnTo>
                      <a:pt x="784337" y="5165"/>
                    </a:lnTo>
                    <a:lnTo>
                      <a:pt x="737469" y="11521"/>
                    </a:lnTo>
                    <a:lnTo>
                      <a:pt x="691417" y="20302"/>
                    </a:lnTo>
                    <a:lnTo>
                      <a:pt x="646246" y="31443"/>
                    </a:lnTo>
                    <a:lnTo>
                      <a:pt x="602024" y="44876"/>
                    </a:lnTo>
                    <a:lnTo>
                      <a:pt x="558819" y="60533"/>
                    </a:lnTo>
                    <a:lnTo>
                      <a:pt x="516697" y="78347"/>
                    </a:lnTo>
                    <a:lnTo>
                      <a:pt x="475726" y="98252"/>
                    </a:lnTo>
                    <a:lnTo>
                      <a:pt x="435973" y="120181"/>
                    </a:lnTo>
                    <a:lnTo>
                      <a:pt x="397504" y="144065"/>
                    </a:lnTo>
                    <a:lnTo>
                      <a:pt x="360387" y="169838"/>
                    </a:lnTo>
                    <a:lnTo>
                      <a:pt x="324690" y="197433"/>
                    </a:lnTo>
                    <a:lnTo>
                      <a:pt x="290479" y="226783"/>
                    </a:lnTo>
                    <a:lnTo>
                      <a:pt x="257821" y="257821"/>
                    </a:lnTo>
                    <a:lnTo>
                      <a:pt x="226783" y="290479"/>
                    </a:lnTo>
                    <a:lnTo>
                      <a:pt x="197433" y="324690"/>
                    </a:lnTo>
                    <a:lnTo>
                      <a:pt x="169838" y="360387"/>
                    </a:lnTo>
                    <a:lnTo>
                      <a:pt x="144065" y="397504"/>
                    </a:lnTo>
                    <a:lnTo>
                      <a:pt x="120181" y="435973"/>
                    </a:lnTo>
                    <a:lnTo>
                      <a:pt x="98252" y="475726"/>
                    </a:lnTo>
                    <a:lnTo>
                      <a:pt x="78347" y="516697"/>
                    </a:lnTo>
                    <a:lnTo>
                      <a:pt x="60533" y="558819"/>
                    </a:lnTo>
                    <a:lnTo>
                      <a:pt x="44876" y="602024"/>
                    </a:lnTo>
                    <a:lnTo>
                      <a:pt x="31443" y="646246"/>
                    </a:lnTo>
                    <a:lnTo>
                      <a:pt x="20302" y="691417"/>
                    </a:lnTo>
                    <a:lnTo>
                      <a:pt x="11521" y="737469"/>
                    </a:lnTo>
                    <a:lnTo>
                      <a:pt x="5165" y="784337"/>
                    </a:lnTo>
                    <a:lnTo>
                      <a:pt x="1302" y="831953"/>
                    </a:lnTo>
                    <a:lnTo>
                      <a:pt x="0" y="880249"/>
                    </a:lnTo>
                    <a:lnTo>
                      <a:pt x="1302" y="928546"/>
                    </a:lnTo>
                    <a:lnTo>
                      <a:pt x="5165" y="976161"/>
                    </a:lnTo>
                    <a:lnTo>
                      <a:pt x="11521" y="1023029"/>
                    </a:lnTo>
                    <a:lnTo>
                      <a:pt x="20302" y="1069082"/>
                    </a:lnTo>
                    <a:lnTo>
                      <a:pt x="31443" y="1114253"/>
                    </a:lnTo>
                    <a:lnTo>
                      <a:pt x="44876" y="1158474"/>
                    </a:lnTo>
                    <a:lnTo>
                      <a:pt x="60533" y="1201679"/>
                    </a:lnTo>
                    <a:lnTo>
                      <a:pt x="78347" y="1243801"/>
                    </a:lnTo>
                    <a:lnTo>
                      <a:pt x="98252" y="1284772"/>
                    </a:lnTo>
                    <a:lnTo>
                      <a:pt x="120181" y="1324526"/>
                    </a:lnTo>
                    <a:lnTo>
                      <a:pt x="144065" y="1362994"/>
                    </a:lnTo>
                    <a:lnTo>
                      <a:pt x="169838" y="1400111"/>
                    </a:lnTo>
                    <a:lnTo>
                      <a:pt x="197433" y="1435809"/>
                    </a:lnTo>
                    <a:lnTo>
                      <a:pt x="226783" y="1470020"/>
                    </a:lnTo>
                    <a:lnTo>
                      <a:pt x="257821" y="1502678"/>
                    </a:lnTo>
                    <a:lnTo>
                      <a:pt x="290479" y="1533715"/>
                    </a:lnTo>
                    <a:lnTo>
                      <a:pt x="324690" y="1563065"/>
                    </a:lnTo>
                    <a:lnTo>
                      <a:pt x="360387" y="1590660"/>
                    </a:lnTo>
                    <a:lnTo>
                      <a:pt x="397504" y="1616434"/>
                    </a:lnTo>
                    <a:lnTo>
                      <a:pt x="435973" y="1640318"/>
                    </a:lnTo>
                    <a:lnTo>
                      <a:pt x="475726" y="1662246"/>
                    </a:lnTo>
                    <a:lnTo>
                      <a:pt x="516697" y="1682151"/>
                    </a:lnTo>
                    <a:lnTo>
                      <a:pt x="558819" y="1699966"/>
                    </a:lnTo>
                    <a:lnTo>
                      <a:pt x="602024" y="1715623"/>
                    </a:lnTo>
                    <a:lnTo>
                      <a:pt x="646246" y="1729055"/>
                    </a:lnTo>
                    <a:lnTo>
                      <a:pt x="691417" y="1740196"/>
                    </a:lnTo>
                    <a:lnTo>
                      <a:pt x="737469" y="1748978"/>
                    </a:lnTo>
                    <a:lnTo>
                      <a:pt x="784337" y="1755334"/>
                    </a:lnTo>
                    <a:lnTo>
                      <a:pt x="831953" y="1759196"/>
                    </a:lnTo>
                    <a:lnTo>
                      <a:pt x="880249" y="1760499"/>
                    </a:lnTo>
                    <a:lnTo>
                      <a:pt x="928546" y="1759196"/>
                    </a:lnTo>
                    <a:lnTo>
                      <a:pt x="976161" y="1755334"/>
                    </a:lnTo>
                    <a:lnTo>
                      <a:pt x="1023029" y="1748978"/>
                    </a:lnTo>
                    <a:lnTo>
                      <a:pt x="1069082" y="1740196"/>
                    </a:lnTo>
                    <a:lnTo>
                      <a:pt x="1114253" y="1729055"/>
                    </a:lnTo>
                    <a:lnTo>
                      <a:pt x="1158474" y="1715623"/>
                    </a:lnTo>
                    <a:lnTo>
                      <a:pt x="1201679" y="1699966"/>
                    </a:lnTo>
                    <a:lnTo>
                      <a:pt x="1243801" y="1682151"/>
                    </a:lnTo>
                    <a:lnTo>
                      <a:pt x="1284772" y="1662246"/>
                    </a:lnTo>
                    <a:lnTo>
                      <a:pt x="1324526" y="1640318"/>
                    </a:lnTo>
                    <a:lnTo>
                      <a:pt x="1362994" y="1616434"/>
                    </a:lnTo>
                    <a:lnTo>
                      <a:pt x="1400111" y="1590660"/>
                    </a:lnTo>
                    <a:lnTo>
                      <a:pt x="1435809" y="1563065"/>
                    </a:lnTo>
                    <a:lnTo>
                      <a:pt x="1470020" y="1533715"/>
                    </a:lnTo>
                    <a:lnTo>
                      <a:pt x="1502678" y="1502678"/>
                    </a:lnTo>
                    <a:lnTo>
                      <a:pt x="1533715" y="1470020"/>
                    </a:lnTo>
                    <a:lnTo>
                      <a:pt x="1563065" y="1435809"/>
                    </a:lnTo>
                    <a:lnTo>
                      <a:pt x="1590660" y="1400111"/>
                    </a:lnTo>
                    <a:lnTo>
                      <a:pt x="1616434" y="1362994"/>
                    </a:lnTo>
                    <a:lnTo>
                      <a:pt x="1640318" y="1324526"/>
                    </a:lnTo>
                    <a:lnTo>
                      <a:pt x="1662246" y="1284772"/>
                    </a:lnTo>
                    <a:lnTo>
                      <a:pt x="1682151" y="1243801"/>
                    </a:lnTo>
                    <a:lnTo>
                      <a:pt x="1699966" y="1201679"/>
                    </a:lnTo>
                    <a:lnTo>
                      <a:pt x="1715623" y="1158474"/>
                    </a:lnTo>
                    <a:lnTo>
                      <a:pt x="1729055" y="1114253"/>
                    </a:lnTo>
                    <a:lnTo>
                      <a:pt x="1740196" y="1069082"/>
                    </a:lnTo>
                    <a:lnTo>
                      <a:pt x="1748978" y="1023029"/>
                    </a:lnTo>
                    <a:lnTo>
                      <a:pt x="1755334" y="976161"/>
                    </a:lnTo>
                    <a:lnTo>
                      <a:pt x="1759196" y="928546"/>
                    </a:lnTo>
                    <a:lnTo>
                      <a:pt x="1760499" y="880249"/>
                    </a:lnTo>
                    <a:lnTo>
                      <a:pt x="1759196" y="831953"/>
                    </a:lnTo>
                    <a:lnTo>
                      <a:pt x="1755334" y="784337"/>
                    </a:lnTo>
                    <a:lnTo>
                      <a:pt x="1748978" y="737469"/>
                    </a:lnTo>
                    <a:lnTo>
                      <a:pt x="1740196" y="691417"/>
                    </a:lnTo>
                    <a:lnTo>
                      <a:pt x="1729055" y="646246"/>
                    </a:lnTo>
                    <a:lnTo>
                      <a:pt x="1715623" y="602024"/>
                    </a:lnTo>
                    <a:lnTo>
                      <a:pt x="1699966" y="558819"/>
                    </a:lnTo>
                    <a:lnTo>
                      <a:pt x="1682151" y="516697"/>
                    </a:lnTo>
                    <a:lnTo>
                      <a:pt x="1662246" y="475726"/>
                    </a:lnTo>
                    <a:lnTo>
                      <a:pt x="1640318" y="435973"/>
                    </a:lnTo>
                    <a:lnTo>
                      <a:pt x="1616434" y="397504"/>
                    </a:lnTo>
                    <a:lnTo>
                      <a:pt x="1590660" y="360387"/>
                    </a:lnTo>
                    <a:lnTo>
                      <a:pt x="1563065" y="324690"/>
                    </a:lnTo>
                    <a:lnTo>
                      <a:pt x="1533715" y="290479"/>
                    </a:lnTo>
                    <a:lnTo>
                      <a:pt x="1502678" y="257821"/>
                    </a:lnTo>
                    <a:lnTo>
                      <a:pt x="1470020" y="226783"/>
                    </a:lnTo>
                    <a:lnTo>
                      <a:pt x="1435809" y="197433"/>
                    </a:lnTo>
                    <a:lnTo>
                      <a:pt x="1400111" y="169838"/>
                    </a:lnTo>
                    <a:lnTo>
                      <a:pt x="1362994" y="144065"/>
                    </a:lnTo>
                    <a:lnTo>
                      <a:pt x="1324526" y="120181"/>
                    </a:lnTo>
                    <a:lnTo>
                      <a:pt x="1284772" y="98252"/>
                    </a:lnTo>
                    <a:lnTo>
                      <a:pt x="1243801" y="78347"/>
                    </a:lnTo>
                    <a:lnTo>
                      <a:pt x="1201679" y="60533"/>
                    </a:lnTo>
                    <a:lnTo>
                      <a:pt x="1158474" y="44876"/>
                    </a:lnTo>
                    <a:lnTo>
                      <a:pt x="1114253" y="31443"/>
                    </a:lnTo>
                    <a:lnTo>
                      <a:pt x="1069082" y="20302"/>
                    </a:lnTo>
                    <a:lnTo>
                      <a:pt x="1023029" y="11521"/>
                    </a:lnTo>
                    <a:lnTo>
                      <a:pt x="976161" y="5165"/>
                    </a:lnTo>
                    <a:lnTo>
                      <a:pt x="928546" y="1302"/>
                    </a:lnTo>
                    <a:lnTo>
                      <a:pt x="880249" y="0"/>
                    </a:lnTo>
                    <a:close/>
                  </a:path>
                </a:pathLst>
              </a:custGeom>
              <a:solidFill>
                <a:srgbClr val="007377"/>
              </a:solidFill>
            </p:spPr>
            <p:txBody>
              <a:bodyPr wrap="square" lIns="0" tIns="0" rIns="0" bIns="0" rtlCol="0"/>
              <a:lstStyle/>
              <a:p>
                <a:endParaRPr sz="1227"/>
              </a:p>
            </p:txBody>
          </p:sp>
          <p:sp>
            <p:nvSpPr>
              <p:cNvPr id="7" name="object 7"/>
              <p:cNvSpPr/>
              <p:nvPr/>
            </p:nvSpPr>
            <p:spPr>
              <a:xfrm>
                <a:off x="3013807" y="5052543"/>
                <a:ext cx="1760855" cy="1760855"/>
              </a:xfrm>
              <a:custGeom>
                <a:avLst/>
                <a:gdLst/>
                <a:ahLst/>
                <a:cxnLst/>
                <a:rect l="l" t="t" r="r" b="b"/>
                <a:pathLst>
                  <a:path w="1760854" h="1760854">
                    <a:moveTo>
                      <a:pt x="880249" y="0"/>
                    </a:moveTo>
                    <a:lnTo>
                      <a:pt x="831953" y="1302"/>
                    </a:lnTo>
                    <a:lnTo>
                      <a:pt x="784337" y="5165"/>
                    </a:lnTo>
                    <a:lnTo>
                      <a:pt x="737469" y="11521"/>
                    </a:lnTo>
                    <a:lnTo>
                      <a:pt x="691417" y="20302"/>
                    </a:lnTo>
                    <a:lnTo>
                      <a:pt x="646246" y="31443"/>
                    </a:lnTo>
                    <a:lnTo>
                      <a:pt x="602024" y="44876"/>
                    </a:lnTo>
                    <a:lnTo>
                      <a:pt x="558819" y="60533"/>
                    </a:lnTo>
                    <a:lnTo>
                      <a:pt x="516697" y="78347"/>
                    </a:lnTo>
                    <a:lnTo>
                      <a:pt x="475726" y="98252"/>
                    </a:lnTo>
                    <a:lnTo>
                      <a:pt x="435973" y="120181"/>
                    </a:lnTo>
                    <a:lnTo>
                      <a:pt x="397504" y="144065"/>
                    </a:lnTo>
                    <a:lnTo>
                      <a:pt x="360387" y="169838"/>
                    </a:lnTo>
                    <a:lnTo>
                      <a:pt x="324690" y="197433"/>
                    </a:lnTo>
                    <a:lnTo>
                      <a:pt x="290479" y="226783"/>
                    </a:lnTo>
                    <a:lnTo>
                      <a:pt x="257821" y="257821"/>
                    </a:lnTo>
                    <a:lnTo>
                      <a:pt x="226783" y="290479"/>
                    </a:lnTo>
                    <a:lnTo>
                      <a:pt x="197433" y="324690"/>
                    </a:lnTo>
                    <a:lnTo>
                      <a:pt x="169838" y="360387"/>
                    </a:lnTo>
                    <a:lnTo>
                      <a:pt x="144065" y="397504"/>
                    </a:lnTo>
                    <a:lnTo>
                      <a:pt x="120181" y="435973"/>
                    </a:lnTo>
                    <a:lnTo>
                      <a:pt x="98252" y="475726"/>
                    </a:lnTo>
                    <a:lnTo>
                      <a:pt x="78347" y="516697"/>
                    </a:lnTo>
                    <a:lnTo>
                      <a:pt x="60533" y="558819"/>
                    </a:lnTo>
                    <a:lnTo>
                      <a:pt x="44876" y="602024"/>
                    </a:lnTo>
                    <a:lnTo>
                      <a:pt x="31443" y="646246"/>
                    </a:lnTo>
                    <a:lnTo>
                      <a:pt x="20302" y="691417"/>
                    </a:lnTo>
                    <a:lnTo>
                      <a:pt x="11521" y="737469"/>
                    </a:lnTo>
                    <a:lnTo>
                      <a:pt x="5165" y="784337"/>
                    </a:lnTo>
                    <a:lnTo>
                      <a:pt x="1302" y="831953"/>
                    </a:lnTo>
                    <a:lnTo>
                      <a:pt x="0" y="880249"/>
                    </a:lnTo>
                    <a:lnTo>
                      <a:pt x="1302" y="928546"/>
                    </a:lnTo>
                    <a:lnTo>
                      <a:pt x="5165" y="976161"/>
                    </a:lnTo>
                    <a:lnTo>
                      <a:pt x="11521" y="1023029"/>
                    </a:lnTo>
                    <a:lnTo>
                      <a:pt x="20302" y="1069082"/>
                    </a:lnTo>
                    <a:lnTo>
                      <a:pt x="31443" y="1114253"/>
                    </a:lnTo>
                    <a:lnTo>
                      <a:pt x="44876" y="1158474"/>
                    </a:lnTo>
                    <a:lnTo>
                      <a:pt x="60533" y="1201679"/>
                    </a:lnTo>
                    <a:lnTo>
                      <a:pt x="78347" y="1243801"/>
                    </a:lnTo>
                    <a:lnTo>
                      <a:pt x="98252" y="1284772"/>
                    </a:lnTo>
                    <a:lnTo>
                      <a:pt x="120181" y="1324526"/>
                    </a:lnTo>
                    <a:lnTo>
                      <a:pt x="144065" y="1362994"/>
                    </a:lnTo>
                    <a:lnTo>
                      <a:pt x="169838" y="1400111"/>
                    </a:lnTo>
                    <a:lnTo>
                      <a:pt x="197433" y="1435809"/>
                    </a:lnTo>
                    <a:lnTo>
                      <a:pt x="226783" y="1470020"/>
                    </a:lnTo>
                    <a:lnTo>
                      <a:pt x="257821" y="1502678"/>
                    </a:lnTo>
                    <a:lnTo>
                      <a:pt x="290479" y="1533715"/>
                    </a:lnTo>
                    <a:lnTo>
                      <a:pt x="324690" y="1563065"/>
                    </a:lnTo>
                    <a:lnTo>
                      <a:pt x="360387" y="1590660"/>
                    </a:lnTo>
                    <a:lnTo>
                      <a:pt x="397504" y="1616434"/>
                    </a:lnTo>
                    <a:lnTo>
                      <a:pt x="435973" y="1640318"/>
                    </a:lnTo>
                    <a:lnTo>
                      <a:pt x="475726" y="1662246"/>
                    </a:lnTo>
                    <a:lnTo>
                      <a:pt x="516697" y="1682151"/>
                    </a:lnTo>
                    <a:lnTo>
                      <a:pt x="558819" y="1699966"/>
                    </a:lnTo>
                    <a:lnTo>
                      <a:pt x="602024" y="1715623"/>
                    </a:lnTo>
                    <a:lnTo>
                      <a:pt x="646246" y="1729055"/>
                    </a:lnTo>
                    <a:lnTo>
                      <a:pt x="691417" y="1740196"/>
                    </a:lnTo>
                    <a:lnTo>
                      <a:pt x="737469" y="1748978"/>
                    </a:lnTo>
                    <a:lnTo>
                      <a:pt x="784337" y="1755334"/>
                    </a:lnTo>
                    <a:lnTo>
                      <a:pt x="831953" y="1759196"/>
                    </a:lnTo>
                    <a:lnTo>
                      <a:pt x="880249" y="1760499"/>
                    </a:lnTo>
                    <a:lnTo>
                      <a:pt x="928546" y="1759196"/>
                    </a:lnTo>
                    <a:lnTo>
                      <a:pt x="976161" y="1755334"/>
                    </a:lnTo>
                    <a:lnTo>
                      <a:pt x="1023029" y="1748978"/>
                    </a:lnTo>
                    <a:lnTo>
                      <a:pt x="1069082" y="1740196"/>
                    </a:lnTo>
                    <a:lnTo>
                      <a:pt x="1114253" y="1729055"/>
                    </a:lnTo>
                    <a:lnTo>
                      <a:pt x="1158474" y="1715623"/>
                    </a:lnTo>
                    <a:lnTo>
                      <a:pt x="1201679" y="1699966"/>
                    </a:lnTo>
                    <a:lnTo>
                      <a:pt x="1243801" y="1682151"/>
                    </a:lnTo>
                    <a:lnTo>
                      <a:pt x="1284772" y="1662246"/>
                    </a:lnTo>
                    <a:lnTo>
                      <a:pt x="1324526" y="1640318"/>
                    </a:lnTo>
                    <a:lnTo>
                      <a:pt x="1362994" y="1616434"/>
                    </a:lnTo>
                    <a:lnTo>
                      <a:pt x="1400111" y="1590660"/>
                    </a:lnTo>
                    <a:lnTo>
                      <a:pt x="1435809" y="1563065"/>
                    </a:lnTo>
                    <a:lnTo>
                      <a:pt x="1470020" y="1533715"/>
                    </a:lnTo>
                    <a:lnTo>
                      <a:pt x="1502678" y="1502678"/>
                    </a:lnTo>
                    <a:lnTo>
                      <a:pt x="1533715" y="1470020"/>
                    </a:lnTo>
                    <a:lnTo>
                      <a:pt x="1563065" y="1435809"/>
                    </a:lnTo>
                    <a:lnTo>
                      <a:pt x="1590660" y="1400111"/>
                    </a:lnTo>
                    <a:lnTo>
                      <a:pt x="1616434" y="1362994"/>
                    </a:lnTo>
                    <a:lnTo>
                      <a:pt x="1640318" y="1324526"/>
                    </a:lnTo>
                    <a:lnTo>
                      <a:pt x="1662246" y="1284772"/>
                    </a:lnTo>
                    <a:lnTo>
                      <a:pt x="1682151" y="1243801"/>
                    </a:lnTo>
                    <a:lnTo>
                      <a:pt x="1699966" y="1201679"/>
                    </a:lnTo>
                    <a:lnTo>
                      <a:pt x="1715623" y="1158474"/>
                    </a:lnTo>
                    <a:lnTo>
                      <a:pt x="1729055" y="1114253"/>
                    </a:lnTo>
                    <a:lnTo>
                      <a:pt x="1740196" y="1069082"/>
                    </a:lnTo>
                    <a:lnTo>
                      <a:pt x="1748978" y="1023029"/>
                    </a:lnTo>
                    <a:lnTo>
                      <a:pt x="1755334" y="976161"/>
                    </a:lnTo>
                    <a:lnTo>
                      <a:pt x="1759196" y="928546"/>
                    </a:lnTo>
                    <a:lnTo>
                      <a:pt x="1760499" y="880249"/>
                    </a:lnTo>
                    <a:lnTo>
                      <a:pt x="1759196" y="831953"/>
                    </a:lnTo>
                    <a:lnTo>
                      <a:pt x="1755334" y="784337"/>
                    </a:lnTo>
                    <a:lnTo>
                      <a:pt x="1748978" y="737469"/>
                    </a:lnTo>
                    <a:lnTo>
                      <a:pt x="1740196" y="691417"/>
                    </a:lnTo>
                    <a:lnTo>
                      <a:pt x="1729055" y="646246"/>
                    </a:lnTo>
                    <a:lnTo>
                      <a:pt x="1715623" y="602024"/>
                    </a:lnTo>
                    <a:lnTo>
                      <a:pt x="1699966" y="558819"/>
                    </a:lnTo>
                    <a:lnTo>
                      <a:pt x="1682151" y="516697"/>
                    </a:lnTo>
                    <a:lnTo>
                      <a:pt x="1662246" y="475726"/>
                    </a:lnTo>
                    <a:lnTo>
                      <a:pt x="1640318" y="435973"/>
                    </a:lnTo>
                    <a:lnTo>
                      <a:pt x="1616434" y="397504"/>
                    </a:lnTo>
                    <a:lnTo>
                      <a:pt x="1590660" y="360387"/>
                    </a:lnTo>
                    <a:lnTo>
                      <a:pt x="1563065" y="324690"/>
                    </a:lnTo>
                    <a:lnTo>
                      <a:pt x="1533715" y="290479"/>
                    </a:lnTo>
                    <a:lnTo>
                      <a:pt x="1502678" y="257821"/>
                    </a:lnTo>
                    <a:lnTo>
                      <a:pt x="1470020" y="226783"/>
                    </a:lnTo>
                    <a:lnTo>
                      <a:pt x="1435809" y="197433"/>
                    </a:lnTo>
                    <a:lnTo>
                      <a:pt x="1400111" y="169838"/>
                    </a:lnTo>
                    <a:lnTo>
                      <a:pt x="1362994" y="144065"/>
                    </a:lnTo>
                    <a:lnTo>
                      <a:pt x="1324526" y="120181"/>
                    </a:lnTo>
                    <a:lnTo>
                      <a:pt x="1284772" y="98252"/>
                    </a:lnTo>
                    <a:lnTo>
                      <a:pt x="1243801" y="78347"/>
                    </a:lnTo>
                    <a:lnTo>
                      <a:pt x="1201679" y="60533"/>
                    </a:lnTo>
                    <a:lnTo>
                      <a:pt x="1158474" y="44876"/>
                    </a:lnTo>
                    <a:lnTo>
                      <a:pt x="1114253" y="31443"/>
                    </a:lnTo>
                    <a:lnTo>
                      <a:pt x="1069082" y="20302"/>
                    </a:lnTo>
                    <a:lnTo>
                      <a:pt x="1023029" y="11521"/>
                    </a:lnTo>
                    <a:lnTo>
                      <a:pt x="976161" y="5165"/>
                    </a:lnTo>
                    <a:lnTo>
                      <a:pt x="928546" y="1302"/>
                    </a:lnTo>
                    <a:lnTo>
                      <a:pt x="880249" y="0"/>
                    </a:lnTo>
                    <a:close/>
                  </a:path>
                </a:pathLst>
              </a:custGeom>
              <a:solidFill>
                <a:srgbClr val="21C0D9"/>
              </a:solidFill>
            </p:spPr>
            <p:txBody>
              <a:bodyPr wrap="square" lIns="0" tIns="0" rIns="0" bIns="0" rtlCol="0"/>
              <a:lstStyle/>
              <a:p>
                <a:endParaRPr sz="1227"/>
              </a:p>
            </p:txBody>
          </p:sp>
          <p:sp>
            <p:nvSpPr>
              <p:cNvPr id="8" name="object 8"/>
              <p:cNvSpPr/>
              <p:nvPr/>
            </p:nvSpPr>
            <p:spPr>
              <a:xfrm>
                <a:off x="5127219" y="5052543"/>
                <a:ext cx="1760855" cy="1760855"/>
              </a:xfrm>
              <a:custGeom>
                <a:avLst/>
                <a:gdLst/>
                <a:ahLst/>
                <a:cxnLst/>
                <a:rect l="l" t="t" r="r" b="b"/>
                <a:pathLst>
                  <a:path w="1760854" h="1760854">
                    <a:moveTo>
                      <a:pt x="880249" y="0"/>
                    </a:moveTo>
                    <a:lnTo>
                      <a:pt x="831953" y="1302"/>
                    </a:lnTo>
                    <a:lnTo>
                      <a:pt x="784337" y="5165"/>
                    </a:lnTo>
                    <a:lnTo>
                      <a:pt x="737469" y="11521"/>
                    </a:lnTo>
                    <a:lnTo>
                      <a:pt x="691417" y="20302"/>
                    </a:lnTo>
                    <a:lnTo>
                      <a:pt x="646246" y="31443"/>
                    </a:lnTo>
                    <a:lnTo>
                      <a:pt x="602024" y="44876"/>
                    </a:lnTo>
                    <a:lnTo>
                      <a:pt x="558819" y="60533"/>
                    </a:lnTo>
                    <a:lnTo>
                      <a:pt x="516697" y="78347"/>
                    </a:lnTo>
                    <a:lnTo>
                      <a:pt x="475726" y="98252"/>
                    </a:lnTo>
                    <a:lnTo>
                      <a:pt x="435973" y="120181"/>
                    </a:lnTo>
                    <a:lnTo>
                      <a:pt x="397504" y="144065"/>
                    </a:lnTo>
                    <a:lnTo>
                      <a:pt x="360387" y="169838"/>
                    </a:lnTo>
                    <a:lnTo>
                      <a:pt x="324690" y="197433"/>
                    </a:lnTo>
                    <a:lnTo>
                      <a:pt x="290479" y="226783"/>
                    </a:lnTo>
                    <a:lnTo>
                      <a:pt x="257821" y="257821"/>
                    </a:lnTo>
                    <a:lnTo>
                      <a:pt x="226783" y="290479"/>
                    </a:lnTo>
                    <a:lnTo>
                      <a:pt x="197433" y="324690"/>
                    </a:lnTo>
                    <a:lnTo>
                      <a:pt x="169838" y="360387"/>
                    </a:lnTo>
                    <a:lnTo>
                      <a:pt x="144065" y="397504"/>
                    </a:lnTo>
                    <a:lnTo>
                      <a:pt x="120181" y="435973"/>
                    </a:lnTo>
                    <a:lnTo>
                      <a:pt x="98252" y="475726"/>
                    </a:lnTo>
                    <a:lnTo>
                      <a:pt x="78347" y="516697"/>
                    </a:lnTo>
                    <a:lnTo>
                      <a:pt x="60533" y="558819"/>
                    </a:lnTo>
                    <a:lnTo>
                      <a:pt x="44876" y="602024"/>
                    </a:lnTo>
                    <a:lnTo>
                      <a:pt x="31443" y="646246"/>
                    </a:lnTo>
                    <a:lnTo>
                      <a:pt x="20302" y="691417"/>
                    </a:lnTo>
                    <a:lnTo>
                      <a:pt x="11521" y="737469"/>
                    </a:lnTo>
                    <a:lnTo>
                      <a:pt x="5165" y="784337"/>
                    </a:lnTo>
                    <a:lnTo>
                      <a:pt x="1302" y="831953"/>
                    </a:lnTo>
                    <a:lnTo>
                      <a:pt x="0" y="880249"/>
                    </a:lnTo>
                    <a:lnTo>
                      <a:pt x="1302" y="928546"/>
                    </a:lnTo>
                    <a:lnTo>
                      <a:pt x="5165" y="976161"/>
                    </a:lnTo>
                    <a:lnTo>
                      <a:pt x="11521" y="1023029"/>
                    </a:lnTo>
                    <a:lnTo>
                      <a:pt x="20302" y="1069082"/>
                    </a:lnTo>
                    <a:lnTo>
                      <a:pt x="31443" y="1114253"/>
                    </a:lnTo>
                    <a:lnTo>
                      <a:pt x="44876" y="1158474"/>
                    </a:lnTo>
                    <a:lnTo>
                      <a:pt x="60533" y="1201679"/>
                    </a:lnTo>
                    <a:lnTo>
                      <a:pt x="78347" y="1243801"/>
                    </a:lnTo>
                    <a:lnTo>
                      <a:pt x="98252" y="1284772"/>
                    </a:lnTo>
                    <a:lnTo>
                      <a:pt x="120181" y="1324526"/>
                    </a:lnTo>
                    <a:lnTo>
                      <a:pt x="144065" y="1362994"/>
                    </a:lnTo>
                    <a:lnTo>
                      <a:pt x="169838" y="1400111"/>
                    </a:lnTo>
                    <a:lnTo>
                      <a:pt x="197433" y="1435809"/>
                    </a:lnTo>
                    <a:lnTo>
                      <a:pt x="226783" y="1470020"/>
                    </a:lnTo>
                    <a:lnTo>
                      <a:pt x="257821" y="1502678"/>
                    </a:lnTo>
                    <a:lnTo>
                      <a:pt x="290479" y="1533715"/>
                    </a:lnTo>
                    <a:lnTo>
                      <a:pt x="324690" y="1563065"/>
                    </a:lnTo>
                    <a:lnTo>
                      <a:pt x="360387" y="1590660"/>
                    </a:lnTo>
                    <a:lnTo>
                      <a:pt x="397504" y="1616434"/>
                    </a:lnTo>
                    <a:lnTo>
                      <a:pt x="435973" y="1640318"/>
                    </a:lnTo>
                    <a:lnTo>
                      <a:pt x="475726" y="1662246"/>
                    </a:lnTo>
                    <a:lnTo>
                      <a:pt x="516697" y="1682151"/>
                    </a:lnTo>
                    <a:lnTo>
                      <a:pt x="558819" y="1699966"/>
                    </a:lnTo>
                    <a:lnTo>
                      <a:pt x="602024" y="1715623"/>
                    </a:lnTo>
                    <a:lnTo>
                      <a:pt x="646246" y="1729055"/>
                    </a:lnTo>
                    <a:lnTo>
                      <a:pt x="691417" y="1740196"/>
                    </a:lnTo>
                    <a:lnTo>
                      <a:pt x="737469" y="1748978"/>
                    </a:lnTo>
                    <a:lnTo>
                      <a:pt x="784337" y="1755334"/>
                    </a:lnTo>
                    <a:lnTo>
                      <a:pt x="831953" y="1759196"/>
                    </a:lnTo>
                    <a:lnTo>
                      <a:pt x="880249" y="1760499"/>
                    </a:lnTo>
                    <a:lnTo>
                      <a:pt x="928546" y="1759196"/>
                    </a:lnTo>
                    <a:lnTo>
                      <a:pt x="976161" y="1755334"/>
                    </a:lnTo>
                    <a:lnTo>
                      <a:pt x="1023029" y="1748978"/>
                    </a:lnTo>
                    <a:lnTo>
                      <a:pt x="1069082" y="1740196"/>
                    </a:lnTo>
                    <a:lnTo>
                      <a:pt x="1114253" y="1729055"/>
                    </a:lnTo>
                    <a:lnTo>
                      <a:pt x="1158474" y="1715623"/>
                    </a:lnTo>
                    <a:lnTo>
                      <a:pt x="1201679" y="1699966"/>
                    </a:lnTo>
                    <a:lnTo>
                      <a:pt x="1243801" y="1682151"/>
                    </a:lnTo>
                    <a:lnTo>
                      <a:pt x="1284772" y="1662246"/>
                    </a:lnTo>
                    <a:lnTo>
                      <a:pt x="1324526" y="1640318"/>
                    </a:lnTo>
                    <a:lnTo>
                      <a:pt x="1362994" y="1616434"/>
                    </a:lnTo>
                    <a:lnTo>
                      <a:pt x="1400111" y="1590660"/>
                    </a:lnTo>
                    <a:lnTo>
                      <a:pt x="1435809" y="1563065"/>
                    </a:lnTo>
                    <a:lnTo>
                      <a:pt x="1470020" y="1533715"/>
                    </a:lnTo>
                    <a:lnTo>
                      <a:pt x="1502678" y="1502678"/>
                    </a:lnTo>
                    <a:lnTo>
                      <a:pt x="1533715" y="1470020"/>
                    </a:lnTo>
                    <a:lnTo>
                      <a:pt x="1563065" y="1435809"/>
                    </a:lnTo>
                    <a:lnTo>
                      <a:pt x="1590660" y="1400111"/>
                    </a:lnTo>
                    <a:lnTo>
                      <a:pt x="1616434" y="1362994"/>
                    </a:lnTo>
                    <a:lnTo>
                      <a:pt x="1640318" y="1324526"/>
                    </a:lnTo>
                    <a:lnTo>
                      <a:pt x="1662246" y="1284772"/>
                    </a:lnTo>
                    <a:lnTo>
                      <a:pt x="1682151" y="1243801"/>
                    </a:lnTo>
                    <a:lnTo>
                      <a:pt x="1699966" y="1201679"/>
                    </a:lnTo>
                    <a:lnTo>
                      <a:pt x="1715623" y="1158474"/>
                    </a:lnTo>
                    <a:lnTo>
                      <a:pt x="1729055" y="1114253"/>
                    </a:lnTo>
                    <a:lnTo>
                      <a:pt x="1740196" y="1069082"/>
                    </a:lnTo>
                    <a:lnTo>
                      <a:pt x="1748978" y="1023029"/>
                    </a:lnTo>
                    <a:lnTo>
                      <a:pt x="1755334" y="976161"/>
                    </a:lnTo>
                    <a:lnTo>
                      <a:pt x="1759196" y="928546"/>
                    </a:lnTo>
                    <a:lnTo>
                      <a:pt x="1760499" y="880249"/>
                    </a:lnTo>
                    <a:lnTo>
                      <a:pt x="1759196" y="831953"/>
                    </a:lnTo>
                    <a:lnTo>
                      <a:pt x="1755334" y="784337"/>
                    </a:lnTo>
                    <a:lnTo>
                      <a:pt x="1748978" y="737469"/>
                    </a:lnTo>
                    <a:lnTo>
                      <a:pt x="1740196" y="691417"/>
                    </a:lnTo>
                    <a:lnTo>
                      <a:pt x="1729055" y="646246"/>
                    </a:lnTo>
                    <a:lnTo>
                      <a:pt x="1715623" y="602024"/>
                    </a:lnTo>
                    <a:lnTo>
                      <a:pt x="1699966" y="558819"/>
                    </a:lnTo>
                    <a:lnTo>
                      <a:pt x="1682151" y="516697"/>
                    </a:lnTo>
                    <a:lnTo>
                      <a:pt x="1662246" y="475726"/>
                    </a:lnTo>
                    <a:lnTo>
                      <a:pt x="1640318" y="435973"/>
                    </a:lnTo>
                    <a:lnTo>
                      <a:pt x="1616434" y="397504"/>
                    </a:lnTo>
                    <a:lnTo>
                      <a:pt x="1590660" y="360387"/>
                    </a:lnTo>
                    <a:lnTo>
                      <a:pt x="1563065" y="324690"/>
                    </a:lnTo>
                    <a:lnTo>
                      <a:pt x="1533715" y="290479"/>
                    </a:lnTo>
                    <a:lnTo>
                      <a:pt x="1502678" y="257821"/>
                    </a:lnTo>
                    <a:lnTo>
                      <a:pt x="1470020" y="226783"/>
                    </a:lnTo>
                    <a:lnTo>
                      <a:pt x="1435809" y="197433"/>
                    </a:lnTo>
                    <a:lnTo>
                      <a:pt x="1400111" y="169838"/>
                    </a:lnTo>
                    <a:lnTo>
                      <a:pt x="1362994" y="144065"/>
                    </a:lnTo>
                    <a:lnTo>
                      <a:pt x="1324526" y="120181"/>
                    </a:lnTo>
                    <a:lnTo>
                      <a:pt x="1284772" y="98252"/>
                    </a:lnTo>
                    <a:lnTo>
                      <a:pt x="1243801" y="78347"/>
                    </a:lnTo>
                    <a:lnTo>
                      <a:pt x="1201679" y="60533"/>
                    </a:lnTo>
                    <a:lnTo>
                      <a:pt x="1158474" y="44876"/>
                    </a:lnTo>
                    <a:lnTo>
                      <a:pt x="1114253" y="31443"/>
                    </a:lnTo>
                    <a:lnTo>
                      <a:pt x="1069082" y="20302"/>
                    </a:lnTo>
                    <a:lnTo>
                      <a:pt x="1023029" y="11521"/>
                    </a:lnTo>
                    <a:lnTo>
                      <a:pt x="976161" y="5165"/>
                    </a:lnTo>
                    <a:lnTo>
                      <a:pt x="928546" y="1302"/>
                    </a:lnTo>
                    <a:lnTo>
                      <a:pt x="880249" y="0"/>
                    </a:lnTo>
                    <a:close/>
                  </a:path>
                </a:pathLst>
              </a:custGeom>
              <a:solidFill>
                <a:srgbClr val="FED756"/>
              </a:solidFill>
            </p:spPr>
            <p:txBody>
              <a:bodyPr wrap="square" lIns="0" tIns="0" rIns="0" bIns="0" rtlCol="0"/>
              <a:lstStyle/>
              <a:p>
                <a:endParaRPr sz="1227"/>
              </a:p>
            </p:txBody>
          </p:sp>
          <p:sp>
            <p:nvSpPr>
              <p:cNvPr id="9" name="object 9"/>
              <p:cNvSpPr/>
              <p:nvPr/>
            </p:nvSpPr>
            <p:spPr>
              <a:xfrm>
                <a:off x="4041131" y="6813040"/>
                <a:ext cx="1760855" cy="1760855"/>
              </a:xfrm>
              <a:custGeom>
                <a:avLst/>
                <a:gdLst/>
                <a:ahLst/>
                <a:cxnLst/>
                <a:rect l="l" t="t" r="r" b="b"/>
                <a:pathLst>
                  <a:path w="1760854" h="1760854">
                    <a:moveTo>
                      <a:pt x="880249" y="0"/>
                    </a:moveTo>
                    <a:lnTo>
                      <a:pt x="831953" y="1302"/>
                    </a:lnTo>
                    <a:lnTo>
                      <a:pt x="784337" y="5165"/>
                    </a:lnTo>
                    <a:lnTo>
                      <a:pt x="737469" y="11521"/>
                    </a:lnTo>
                    <a:lnTo>
                      <a:pt x="691417" y="20302"/>
                    </a:lnTo>
                    <a:lnTo>
                      <a:pt x="646246" y="31443"/>
                    </a:lnTo>
                    <a:lnTo>
                      <a:pt x="602024" y="44876"/>
                    </a:lnTo>
                    <a:lnTo>
                      <a:pt x="558819" y="60533"/>
                    </a:lnTo>
                    <a:lnTo>
                      <a:pt x="516697" y="78347"/>
                    </a:lnTo>
                    <a:lnTo>
                      <a:pt x="475726" y="98252"/>
                    </a:lnTo>
                    <a:lnTo>
                      <a:pt x="435973" y="120181"/>
                    </a:lnTo>
                    <a:lnTo>
                      <a:pt x="397504" y="144065"/>
                    </a:lnTo>
                    <a:lnTo>
                      <a:pt x="360387" y="169838"/>
                    </a:lnTo>
                    <a:lnTo>
                      <a:pt x="324690" y="197433"/>
                    </a:lnTo>
                    <a:lnTo>
                      <a:pt x="290479" y="226783"/>
                    </a:lnTo>
                    <a:lnTo>
                      <a:pt x="257821" y="257821"/>
                    </a:lnTo>
                    <a:lnTo>
                      <a:pt x="226783" y="290479"/>
                    </a:lnTo>
                    <a:lnTo>
                      <a:pt x="197433" y="324690"/>
                    </a:lnTo>
                    <a:lnTo>
                      <a:pt x="169838" y="360387"/>
                    </a:lnTo>
                    <a:lnTo>
                      <a:pt x="144065" y="397504"/>
                    </a:lnTo>
                    <a:lnTo>
                      <a:pt x="120181" y="435973"/>
                    </a:lnTo>
                    <a:lnTo>
                      <a:pt x="98252" y="475726"/>
                    </a:lnTo>
                    <a:lnTo>
                      <a:pt x="78347" y="516697"/>
                    </a:lnTo>
                    <a:lnTo>
                      <a:pt x="60533" y="558819"/>
                    </a:lnTo>
                    <a:lnTo>
                      <a:pt x="44876" y="602024"/>
                    </a:lnTo>
                    <a:lnTo>
                      <a:pt x="31443" y="646246"/>
                    </a:lnTo>
                    <a:lnTo>
                      <a:pt x="20302" y="691417"/>
                    </a:lnTo>
                    <a:lnTo>
                      <a:pt x="11521" y="737469"/>
                    </a:lnTo>
                    <a:lnTo>
                      <a:pt x="5165" y="784337"/>
                    </a:lnTo>
                    <a:lnTo>
                      <a:pt x="1302" y="831953"/>
                    </a:lnTo>
                    <a:lnTo>
                      <a:pt x="0" y="880249"/>
                    </a:lnTo>
                    <a:lnTo>
                      <a:pt x="1302" y="928546"/>
                    </a:lnTo>
                    <a:lnTo>
                      <a:pt x="5165" y="976161"/>
                    </a:lnTo>
                    <a:lnTo>
                      <a:pt x="11521" y="1023029"/>
                    </a:lnTo>
                    <a:lnTo>
                      <a:pt x="20302" y="1069082"/>
                    </a:lnTo>
                    <a:lnTo>
                      <a:pt x="31443" y="1114253"/>
                    </a:lnTo>
                    <a:lnTo>
                      <a:pt x="44876" y="1158474"/>
                    </a:lnTo>
                    <a:lnTo>
                      <a:pt x="60533" y="1201679"/>
                    </a:lnTo>
                    <a:lnTo>
                      <a:pt x="78347" y="1243801"/>
                    </a:lnTo>
                    <a:lnTo>
                      <a:pt x="98252" y="1284772"/>
                    </a:lnTo>
                    <a:lnTo>
                      <a:pt x="120181" y="1324526"/>
                    </a:lnTo>
                    <a:lnTo>
                      <a:pt x="144065" y="1362994"/>
                    </a:lnTo>
                    <a:lnTo>
                      <a:pt x="169838" y="1400111"/>
                    </a:lnTo>
                    <a:lnTo>
                      <a:pt x="197433" y="1435809"/>
                    </a:lnTo>
                    <a:lnTo>
                      <a:pt x="226783" y="1470020"/>
                    </a:lnTo>
                    <a:lnTo>
                      <a:pt x="257821" y="1502678"/>
                    </a:lnTo>
                    <a:lnTo>
                      <a:pt x="290479" y="1533715"/>
                    </a:lnTo>
                    <a:lnTo>
                      <a:pt x="324690" y="1563065"/>
                    </a:lnTo>
                    <a:lnTo>
                      <a:pt x="360387" y="1590660"/>
                    </a:lnTo>
                    <a:lnTo>
                      <a:pt x="397504" y="1616434"/>
                    </a:lnTo>
                    <a:lnTo>
                      <a:pt x="435973" y="1640318"/>
                    </a:lnTo>
                    <a:lnTo>
                      <a:pt x="475726" y="1662246"/>
                    </a:lnTo>
                    <a:lnTo>
                      <a:pt x="516697" y="1682151"/>
                    </a:lnTo>
                    <a:lnTo>
                      <a:pt x="558819" y="1699966"/>
                    </a:lnTo>
                    <a:lnTo>
                      <a:pt x="602024" y="1715623"/>
                    </a:lnTo>
                    <a:lnTo>
                      <a:pt x="646246" y="1729055"/>
                    </a:lnTo>
                    <a:lnTo>
                      <a:pt x="691417" y="1740196"/>
                    </a:lnTo>
                    <a:lnTo>
                      <a:pt x="737469" y="1748978"/>
                    </a:lnTo>
                    <a:lnTo>
                      <a:pt x="784337" y="1755334"/>
                    </a:lnTo>
                    <a:lnTo>
                      <a:pt x="831953" y="1759196"/>
                    </a:lnTo>
                    <a:lnTo>
                      <a:pt x="880249" y="1760499"/>
                    </a:lnTo>
                    <a:lnTo>
                      <a:pt x="928546" y="1759196"/>
                    </a:lnTo>
                    <a:lnTo>
                      <a:pt x="976161" y="1755334"/>
                    </a:lnTo>
                    <a:lnTo>
                      <a:pt x="1023029" y="1748978"/>
                    </a:lnTo>
                    <a:lnTo>
                      <a:pt x="1069082" y="1740196"/>
                    </a:lnTo>
                    <a:lnTo>
                      <a:pt x="1114253" y="1729055"/>
                    </a:lnTo>
                    <a:lnTo>
                      <a:pt x="1158474" y="1715623"/>
                    </a:lnTo>
                    <a:lnTo>
                      <a:pt x="1201679" y="1699966"/>
                    </a:lnTo>
                    <a:lnTo>
                      <a:pt x="1243801" y="1682151"/>
                    </a:lnTo>
                    <a:lnTo>
                      <a:pt x="1284772" y="1662246"/>
                    </a:lnTo>
                    <a:lnTo>
                      <a:pt x="1324526" y="1640318"/>
                    </a:lnTo>
                    <a:lnTo>
                      <a:pt x="1362994" y="1616434"/>
                    </a:lnTo>
                    <a:lnTo>
                      <a:pt x="1400111" y="1590660"/>
                    </a:lnTo>
                    <a:lnTo>
                      <a:pt x="1435809" y="1563065"/>
                    </a:lnTo>
                    <a:lnTo>
                      <a:pt x="1470020" y="1533715"/>
                    </a:lnTo>
                    <a:lnTo>
                      <a:pt x="1502678" y="1502678"/>
                    </a:lnTo>
                    <a:lnTo>
                      <a:pt x="1533715" y="1470020"/>
                    </a:lnTo>
                    <a:lnTo>
                      <a:pt x="1563065" y="1435809"/>
                    </a:lnTo>
                    <a:lnTo>
                      <a:pt x="1590660" y="1400111"/>
                    </a:lnTo>
                    <a:lnTo>
                      <a:pt x="1616434" y="1362994"/>
                    </a:lnTo>
                    <a:lnTo>
                      <a:pt x="1640318" y="1324526"/>
                    </a:lnTo>
                    <a:lnTo>
                      <a:pt x="1662246" y="1284772"/>
                    </a:lnTo>
                    <a:lnTo>
                      <a:pt x="1682151" y="1243801"/>
                    </a:lnTo>
                    <a:lnTo>
                      <a:pt x="1699966" y="1201679"/>
                    </a:lnTo>
                    <a:lnTo>
                      <a:pt x="1715623" y="1158474"/>
                    </a:lnTo>
                    <a:lnTo>
                      <a:pt x="1729055" y="1114253"/>
                    </a:lnTo>
                    <a:lnTo>
                      <a:pt x="1740196" y="1069082"/>
                    </a:lnTo>
                    <a:lnTo>
                      <a:pt x="1748978" y="1023029"/>
                    </a:lnTo>
                    <a:lnTo>
                      <a:pt x="1755334" y="976161"/>
                    </a:lnTo>
                    <a:lnTo>
                      <a:pt x="1759196" y="928546"/>
                    </a:lnTo>
                    <a:lnTo>
                      <a:pt x="1760499" y="880249"/>
                    </a:lnTo>
                    <a:lnTo>
                      <a:pt x="1759196" y="831953"/>
                    </a:lnTo>
                    <a:lnTo>
                      <a:pt x="1755334" y="784337"/>
                    </a:lnTo>
                    <a:lnTo>
                      <a:pt x="1748978" y="737469"/>
                    </a:lnTo>
                    <a:lnTo>
                      <a:pt x="1740196" y="691417"/>
                    </a:lnTo>
                    <a:lnTo>
                      <a:pt x="1729055" y="646246"/>
                    </a:lnTo>
                    <a:lnTo>
                      <a:pt x="1715623" y="602024"/>
                    </a:lnTo>
                    <a:lnTo>
                      <a:pt x="1699966" y="558819"/>
                    </a:lnTo>
                    <a:lnTo>
                      <a:pt x="1682151" y="516697"/>
                    </a:lnTo>
                    <a:lnTo>
                      <a:pt x="1662246" y="475726"/>
                    </a:lnTo>
                    <a:lnTo>
                      <a:pt x="1640318" y="435973"/>
                    </a:lnTo>
                    <a:lnTo>
                      <a:pt x="1616434" y="397504"/>
                    </a:lnTo>
                    <a:lnTo>
                      <a:pt x="1590660" y="360387"/>
                    </a:lnTo>
                    <a:lnTo>
                      <a:pt x="1563065" y="324690"/>
                    </a:lnTo>
                    <a:lnTo>
                      <a:pt x="1533715" y="290479"/>
                    </a:lnTo>
                    <a:lnTo>
                      <a:pt x="1502678" y="257821"/>
                    </a:lnTo>
                    <a:lnTo>
                      <a:pt x="1470020" y="226783"/>
                    </a:lnTo>
                    <a:lnTo>
                      <a:pt x="1435809" y="197433"/>
                    </a:lnTo>
                    <a:lnTo>
                      <a:pt x="1400111" y="169838"/>
                    </a:lnTo>
                    <a:lnTo>
                      <a:pt x="1362994" y="144065"/>
                    </a:lnTo>
                    <a:lnTo>
                      <a:pt x="1324526" y="120181"/>
                    </a:lnTo>
                    <a:lnTo>
                      <a:pt x="1284772" y="98252"/>
                    </a:lnTo>
                    <a:lnTo>
                      <a:pt x="1243801" y="78347"/>
                    </a:lnTo>
                    <a:lnTo>
                      <a:pt x="1201679" y="60533"/>
                    </a:lnTo>
                    <a:lnTo>
                      <a:pt x="1158474" y="44876"/>
                    </a:lnTo>
                    <a:lnTo>
                      <a:pt x="1114253" y="31443"/>
                    </a:lnTo>
                    <a:lnTo>
                      <a:pt x="1069082" y="20302"/>
                    </a:lnTo>
                    <a:lnTo>
                      <a:pt x="1023029" y="11521"/>
                    </a:lnTo>
                    <a:lnTo>
                      <a:pt x="976161" y="5165"/>
                    </a:lnTo>
                    <a:lnTo>
                      <a:pt x="928546" y="1302"/>
                    </a:lnTo>
                    <a:lnTo>
                      <a:pt x="880249" y="0"/>
                    </a:lnTo>
                    <a:close/>
                  </a:path>
                </a:pathLst>
              </a:custGeom>
              <a:solidFill>
                <a:srgbClr val="0EA84B"/>
              </a:solidFill>
            </p:spPr>
            <p:txBody>
              <a:bodyPr wrap="square" lIns="0" tIns="0" rIns="0" bIns="0" rtlCol="0"/>
              <a:lstStyle/>
              <a:p>
                <a:endParaRPr sz="1227"/>
              </a:p>
            </p:txBody>
          </p:sp>
          <p:sp>
            <p:nvSpPr>
              <p:cNvPr id="10" name="object 10"/>
              <p:cNvSpPr/>
              <p:nvPr/>
            </p:nvSpPr>
            <p:spPr>
              <a:xfrm>
                <a:off x="1920802" y="6813040"/>
                <a:ext cx="1760855" cy="1760855"/>
              </a:xfrm>
              <a:custGeom>
                <a:avLst/>
                <a:gdLst/>
                <a:ahLst/>
                <a:cxnLst/>
                <a:rect l="l" t="t" r="r" b="b"/>
                <a:pathLst>
                  <a:path w="1760854" h="1760854">
                    <a:moveTo>
                      <a:pt x="880249" y="0"/>
                    </a:moveTo>
                    <a:lnTo>
                      <a:pt x="831953" y="1302"/>
                    </a:lnTo>
                    <a:lnTo>
                      <a:pt x="784337" y="5165"/>
                    </a:lnTo>
                    <a:lnTo>
                      <a:pt x="737469" y="11521"/>
                    </a:lnTo>
                    <a:lnTo>
                      <a:pt x="691417" y="20302"/>
                    </a:lnTo>
                    <a:lnTo>
                      <a:pt x="646246" y="31443"/>
                    </a:lnTo>
                    <a:lnTo>
                      <a:pt x="602024" y="44876"/>
                    </a:lnTo>
                    <a:lnTo>
                      <a:pt x="558819" y="60533"/>
                    </a:lnTo>
                    <a:lnTo>
                      <a:pt x="516697" y="78347"/>
                    </a:lnTo>
                    <a:lnTo>
                      <a:pt x="475726" y="98252"/>
                    </a:lnTo>
                    <a:lnTo>
                      <a:pt x="435973" y="120181"/>
                    </a:lnTo>
                    <a:lnTo>
                      <a:pt x="397504" y="144065"/>
                    </a:lnTo>
                    <a:lnTo>
                      <a:pt x="360387" y="169838"/>
                    </a:lnTo>
                    <a:lnTo>
                      <a:pt x="324690" y="197433"/>
                    </a:lnTo>
                    <a:lnTo>
                      <a:pt x="290479" y="226783"/>
                    </a:lnTo>
                    <a:lnTo>
                      <a:pt x="257821" y="257821"/>
                    </a:lnTo>
                    <a:lnTo>
                      <a:pt x="226783" y="290479"/>
                    </a:lnTo>
                    <a:lnTo>
                      <a:pt x="197433" y="324690"/>
                    </a:lnTo>
                    <a:lnTo>
                      <a:pt x="169838" y="360387"/>
                    </a:lnTo>
                    <a:lnTo>
                      <a:pt x="144065" y="397504"/>
                    </a:lnTo>
                    <a:lnTo>
                      <a:pt x="120181" y="435973"/>
                    </a:lnTo>
                    <a:lnTo>
                      <a:pt x="98252" y="475726"/>
                    </a:lnTo>
                    <a:lnTo>
                      <a:pt x="78347" y="516697"/>
                    </a:lnTo>
                    <a:lnTo>
                      <a:pt x="60533" y="558819"/>
                    </a:lnTo>
                    <a:lnTo>
                      <a:pt x="44876" y="602024"/>
                    </a:lnTo>
                    <a:lnTo>
                      <a:pt x="31443" y="646246"/>
                    </a:lnTo>
                    <a:lnTo>
                      <a:pt x="20302" y="691417"/>
                    </a:lnTo>
                    <a:lnTo>
                      <a:pt x="11521" y="737469"/>
                    </a:lnTo>
                    <a:lnTo>
                      <a:pt x="5165" y="784337"/>
                    </a:lnTo>
                    <a:lnTo>
                      <a:pt x="1302" y="831953"/>
                    </a:lnTo>
                    <a:lnTo>
                      <a:pt x="0" y="880249"/>
                    </a:lnTo>
                    <a:lnTo>
                      <a:pt x="1302" y="928546"/>
                    </a:lnTo>
                    <a:lnTo>
                      <a:pt x="5165" y="976161"/>
                    </a:lnTo>
                    <a:lnTo>
                      <a:pt x="11521" y="1023029"/>
                    </a:lnTo>
                    <a:lnTo>
                      <a:pt x="20302" y="1069082"/>
                    </a:lnTo>
                    <a:lnTo>
                      <a:pt x="31443" y="1114253"/>
                    </a:lnTo>
                    <a:lnTo>
                      <a:pt x="44876" y="1158474"/>
                    </a:lnTo>
                    <a:lnTo>
                      <a:pt x="60533" y="1201679"/>
                    </a:lnTo>
                    <a:lnTo>
                      <a:pt x="78347" y="1243801"/>
                    </a:lnTo>
                    <a:lnTo>
                      <a:pt x="98252" y="1284772"/>
                    </a:lnTo>
                    <a:lnTo>
                      <a:pt x="120181" y="1324526"/>
                    </a:lnTo>
                    <a:lnTo>
                      <a:pt x="144065" y="1362994"/>
                    </a:lnTo>
                    <a:lnTo>
                      <a:pt x="169838" y="1400111"/>
                    </a:lnTo>
                    <a:lnTo>
                      <a:pt x="197433" y="1435809"/>
                    </a:lnTo>
                    <a:lnTo>
                      <a:pt x="226783" y="1470020"/>
                    </a:lnTo>
                    <a:lnTo>
                      <a:pt x="257821" y="1502678"/>
                    </a:lnTo>
                    <a:lnTo>
                      <a:pt x="290479" y="1533715"/>
                    </a:lnTo>
                    <a:lnTo>
                      <a:pt x="324690" y="1563065"/>
                    </a:lnTo>
                    <a:lnTo>
                      <a:pt x="360387" y="1590660"/>
                    </a:lnTo>
                    <a:lnTo>
                      <a:pt x="397504" y="1616434"/>
                    </a:lnTo>
                    <a:lnTo>
                      <a:pt x="435973" y="1640318"/>
                    </a:lnTo>
                    <a:lnTo>
                      <a:pt x="475726" y="1662246"/>
                    </a:lnTo>
                    <a:lnTo>
                      <a:pt x="516697" y="1682151"/>
                    </a:lnTo>
                    <a:lnTo>
                      <a:pt x="558819" y="1699966"/>
                    </a:lnTo>
                    <a:lnTo>
                      <a:pt x="602024" y="1715623"/>
                    </a:lnTo>
                    <a:lnTo>
                      <a:pt x="646246" y="1729055"/>
                    </a:lnTo>
                    <a:lnTo>
                      <a:pt x="691417" y="1740196"/>
                    </a:lnTo>
                    <a:lnTo>
                      <a:pt x="737469" y="1748978"/>
                    </a:lnTo>
                    <a:lnTo>
                      <a:pt x="784337" y="1755334"/>
                    </a:lnTo>
                    <a:lnTo>
                      <a:pt x="831953" y="1759196"/>
                    </a:lnTo>
                    <a:lnTo>
                      <a:pt x="880249" y="1760499"/>
                    </a:lnTo>
                    <a:lnTo>
                      <a:pt x="928546" y="1759196"/>
                    </a:lnTo>
                    <a:lnTo>
                      <a:pt x="976161" y="1755334"/>
                    </a:lnTo>
                    <a:lnTo>
                      <a:pt x="1023029" y="1748978"/>
                    </a:lnTo>
                    <a:lnTo>
                      <a:pt x="1069082" y="1740196"/>
                    </a:lnTo>
                    <a:lnTo>
                      <a:pt x="1114253" y="1729055"/>
                    </a:lnTo>
                    <a:lnTo>
                      <a:pt x="1158474" y="1715623"/>
                    </a:lnTo>
                    <a:lnTo>
                      <a:pt x="1201679" y="1699966"/>
                    </a:lnTo>
                    <a:lnTo>
                      <a:pt x="1243801" y="1682151"/>
                    </a:lnTo>
                    <a:lnTo>
                      <a:pt x="1284772" y="1662246"/>
                    </a:lnTo>
                    <a:lnTo>
                      <a:pt x="1324526" y="1640318"/>
                    </a:lnTo>
                    <a:lnTo>
                      <a:pt x="1362994" y="1616434"/>
                    </a:lnTo>
                    <a:lnTo>
                      <a:pt x="1400111" y="1590660"/>
                    </a:lnTo>
                    <a:lnTo>
                      <a:pt x="1435809" y="1563065"/>
                    </a:lnTo>
                    <a:lnTo>
                      <a:pt x="1470020" y="1533715"/>
                    </a:lnTo>
                    <a:lnTo>
                      <a:pt x="1502678" y="1502678"/>
                    </a:lnTo>
                    <a:lnTo>
                      <a:pt x="1533715" y="1470020"/>
                    </a:lnTo>
                    <a:lnTo>
                      <a:pt x="1563065" y="1435809"/>
                    </a:lnTo>
                    <a:lnTo>
                      <a:pt x="1590660" y="1400111"/>
                    </a:lnTo>
                    <a:lnTo>
                      <a:pt x="1616434" y="1362994"/>
                    </a:lnTo>
                    <a:lnTo>
                      <a:pt x="1640318" y="1324526"/>
                    </a:lnTo>
                    <a:lnTo>
                      <a:pt x="1662246" y="1284772"/>
                    </a:lnTo>
                    <a:lnTo>
                      <a:pt x="1682151" y="1243801"/>
                    </a:lnTo>
                    <a:lnTo>
                      <a:pt x="1699966" y="1201679"/>
                    </a:lnTo>
                    <a:lnTo>
                      <a:pt x="1715623" y="1158474"/>
                    </a:lnTo>
                    <a:lnTo>
                      <a:pt x="1729055" y="1114253"/>
                    </a:lnTo>
                    <a:lnTo>
                      <a:pt x="1740196" y="1069082"/>
                    </a:lnTo>
                    <a:lnTo>
                      <a:pt x="1748978" y="1023029"/>
                    </a:lnTo>
                    <a:lnTo>
                      <a:pt x="1755334" y="976161"/>
                    </a:lnTo>
                    <a:lnTo>
                      <a:pt x="1759196" y="928546"/>
                    </a:lnTo>
                    <a:lnTo>
                      <a:pt x="1760499" y="880249"/>
                    </a:lnTo>
                    <a:lnTo>
                      <a:pt x="1759196" y="831953"/>
                    </a:lnTo>
                    <a:lnTo>
                      <a:pt x="1755334" y="784337"/>
                    </a:lnTo>
                    <a:lnTo>
                      <a:pt x="1748978" y="737469"/>
                    </a:lnTo>
                    <a:lnTo>
                      <a:pt x="1740196" y="691417"/>
                    </a:lnTo>
                    <a:lnTo>
                      <a:pt x="1729055" y="646246"/>
                    </a:lnTo>
                    <a:lnTo>
                      <a:pt x="1715623" y="602024"/>
                    </a:lnTo>
                    <a:lnTo>
                      <a:pt x="1699966" y="558819"/>
                    </a:lnTo>
                    <a:lnTo>
                      <a:pt x="1682151" y="516697"/>
                    </a:lnTo>
                    <a:lnTo>
                      <a:pt x="1662246" y="475726"/>
                    </a:lnTo>
                    <a:lnTo>
                      <a:pt x="1640318" y="435973"/>
                    </a:lnTo>
                    <a:lnTo>
                      <a:pt x="1616434" y="397504"/>
                    </a:lnTo>
                    <a:lnTo>
                      <a:pt x="1590660" y="360387"/>
                    </a:lnTo>
                    <a:lnTo>
                      <a:pt x="1563065" y="324690"/>
                    </a:lnTo>
                    <a:lnTo>
                      <a:pt x="1533715" y="290479"/>
                    </a:lnTo>
                    <a:lnTo>
                      <a:pt x="1502678" y="257821"/>
                    </a:lnTo>
                    <a:lnTo>
                      <a:pt x="1470020" y="226783"/>
                    </a:lnTo>
                    <a:lnTo>
                      <a:pt x="1435809" y="197433"/>
                    </a:lnTo>
                    <a:lnTo>
                      <a:pt x="1400111" y="169838"/>
                    </a:lnTo>
                    <a:lnTo>
                      <a:pt x="1362994" y="144065"/>
                    </a:lnTo>
                    <a:lnTo>
                      <a:pt x="1324526" y="120181"/>
                    </a:lnTo>
                    <a:lnTo>
                      <a:pt x="1284772" y="98252"/>
                    </a:lnTo>
                    <a:lnTo>
                      <a:pt x="1243801" y="78347"/>
                    </a:lnTo>
                    <a:lnTo>
                      <a:pt x="1201679" y="60533"/>
                    </a:lnTo>
                    <a:lnTo>
                      <a:pt x="1158474" y="44876"/>
                    </a:lnTo>
                    <a:lnTo>
                      <a:pt x="1114253" y="31443"/>
                    </a:lnTo>
                    <a:lnTo>
                      <a:pt x="1069082" y="20302"/>
                    </a:lnTo>
                    <a:lnTo>
                      <a:pt x="1023029" y="11521"/>
                    </a:lnTo>
                    <a:lnTo>
                      <a:pt x="976161" y="5165"/>
                    </a:lnTo>
                    <a:lnTo>
                      <a:pt x="928546" y="1302"/>
                    </a:lnTo>
                    <a:lnTo>
                      <a:pt x="880249" y="0"/>
                    </a:lnTo>
                    <a:close/>
                  </a:path>
                </a:pathLst>
              </a:custGeom>
              <a:solidFill>
                <a:srgbClr val="F6861F"/>
              </a:solidFill>
            </p:spPr>
            <p:txBody>
              <a:bodyPr wrap="square" lIns="0" tIns="0" rIns="0" bIns="0" rtlCol="0"/>
              <a:lstStyle/>
              <a:p>
                <a:endParaRPr sz="1227"/>
              </a:p>
            </p:txBody>
          </p:sp>
        </p:grpSp>
        <p:sp>
          <p:nvSpPr>
            <p:cNvPr id="11" name="object 11"/>
            <p:cNvSpPr txBox="1"/>
            <p:nvPr/>
          </p:nvSpPr>
          <p:spPr>
            <a:xfrm>
              <a:off x="4177461" y="3812058"/>
              <a:ext cx="916132" cy="623487"/>
            </a:xfrm>
            <a:prstGeom prst="rect">
              <a:avLst/>
            </a:prstGeom>
          </p:spPr>
          <p:txBody>
            <a:bodyPr vert="horz" wrap="square" lIns="0" tIns="7793" rIns="0" bIns="0" rtlCol="0">
              <a:spAutoFit/>
            </a:bodyPr>
            <a:lstStyle/>
            <a:p>
              <a:pPr marL="8659" marR="3464" algn="ctr">
                <a:lnSpc>
                  <a:spcPct val="102400"/>
                </a:lnSpc>
                <a:spcBef>
                  <a:spcPts val="61"/>
                </a:spcBef>
              </a:pPr>
              <a:r>
                <a:rPr sz="989" b="1" spc="61" dirty="0">
                  <a:solidFill>
                    <a:schemeClr val="bg1"/>
                  </a:solidFill>
                  <a:latin typeface="Calibri"/>
                  <a:cs typeface="Calibri"/>
                  <a:hlinkClick r:id="rId2">
                    <a:extLst>
                      <a:ext uri="{A12FA001-AC4F-418D-AE19-62706E023703}">
                        <ahyp:hlinkClr xmlns:ahyp="http://schemas.microsoft.com/office/drawing/2018/hyperlinkcolor" val="tx"/>
                      </a:ext>
                    </a:extLst>
                  </a:hlinkClick>
                </a:rPr>
                <a:t>Submit</a:t>
              </a:r>
              <a:r>
                <a:rPr sz="989" b="1" dirty="0">
                  <a:solidFill>
                    <a:schemeClr val="bg1"/>
                  </a:solidFill>
                  <a:latin typeface="Calibri"/>
                  <a:cs typeface="Calibri"/>
                  <a:hlinkClick r:id="rId2">
                    <a:extLst>
                      <a:ext uri="{A12FA001-AC4F-418D-AE19-62706E023703}">
                        <ahyp:hlinkClr xmlns:ahyp="http://schemas.microsoft.com/office/drawing/2018/hyperlinkcolor" val="tx"/>
                      </a:ext>
                    </a:extLst>
                  </a:hlinkClick>
                </a:rPr>
                <a:t> </a:t>
              </a:r>
              <a:r>
                <a:rPr sz="989" b="1" spc="48" dirty="0">
                  <a:solidFill>
                    <a:schemeClr val="bg1"/>
                  </a:solidFill>
                  <a:latin typeface="Calibri"/>
                  <a:cs typeface="Calibri"/>
                  <a:hlinkClick r:id="rId2">
                    <a:extLst>
                      <a:ext uri="{A12FA001-AC4F-418D-AE19-62706E023703}">
                        <ahyp:hlinkClr xmlns:ahyp="http://schemas.microsoft.com/office/drawing/2018/hyperlinkcolor" val="tx"/>
                      </a:ext>
                    </a:extLst>
                  </a:hlinkClick>
                </a:rPr>
                <a:t>request </a:t>
              </a:r>
              <a:r>
                <a:rPr sz="989" b="1" spc="34" dirty="0">
                  <a:solidFill>
                    <a:schemeClr val="bg1"/>
                  </a:solidFill>
                  <a:latin typeface="Calibri"/>
                  <a:cs typeface="Calibri"/>
                  <a:hlinkClick r:id="rId2">
                    <a:extLst>
                      <a:ext uri="{A12FA001-AC4F-418D-AE19-62706E023703}">
                        <ahyp:hlinkClr xmlns:ahyp="http://schemas.microsoft.com/office/drawing/2018/hyperlinkcolor" val="tx"/>
                      </a:ext>
                    </a:extLst>
                  </a:hlinkClick>
                </a:rPr>
                <a:t>online</a:t>
              </a:r>
              <a:endParaRPr sz="989" dirty="0">
                <a:solidFill>
                  <a:schemeClr val="bg1"/>
                </a:solidFill>
                <a:latin typeface="Calibri"/>
                <a:cs typeface="Calibri"/>
              </a:endParaRPr>
            </a:p>
            <a:p>
              <a:pPr marL="216039" marR="210410" algn="ctr">
                <a:lnSpc>
                  <a:spcPct val="102400"/>
                </a:lnSpc>
              </a:pPr>
              <a:r>
                <a:rPr sz="989" b="1" spc="58" dirty="0">
                  <a:solidFill>
                    <a:schemeClr val="bg1"/>
                  </a:solidFill>
                  <a:latin typeface="Calibri"/>
                  <a:cs typeface="Calibri"/>
                  <a:hlinkClick r:id="rId2">
                    <a:extLst>
                      <a:ext uri="{A12FA001-AC4F-418D-AE19-62706E023703}">
                        <ahyp:hlinkClr xmlns:ahyp="http://schemas.microsoft.com/office/drawing/2018/hyperlinkcolor" val="tx"/>
                      </a:ext>
                    </a:extLst>
                  </a:hlinkClick>
                </a:rPr>
                <a:t>(see</a:t>
              </a:r>
              <a:r>
                <a:rPr sz="989" b="1" spc="31" dirty="0">
                  <a:solidFill>
                    <a:schemeClr val="bg1"/>
                  </a:solidFill>
                  <a:latin typeface="Calibri"/>
                  <a:cs typeface="Calibri"/>
                  <a:hlinkClick r:id="rId2">
                    <a:extLst>
                      <a:ext uri="{A12FA001-AC4F-418D-AE19-62706E023703}">
                        <ahyp:hlinkClr xmlns:ahyp="http://schemas.microsoft.com/office/drawing/2018/hyperlinkcolor" val="tx"/>
                      </a:ext>
                    </a:extLst>
                  </a:hlinkClick>
                </a:rPr>
                <a:t> </a:t>
              </a:r>
              <a:r>
                <a:rPr sz="989" b="1" spc="-14" dirty="0">
                  <a:solidFill>
                    <a:schemeClr val="bg1"/>
                  </a:solidFill>
                  <a:latin typeface="Calibri"/>
                  <a:cs typeface="Calibri"/>
                  <a:hlinkClick r:id="rId2">
                    <a:extLst>
                      <a:ext uri="{A12FA001-AC4F-418D-AE19-62706E023703}">
                        <ahyp:hlinkClr xmlns:ahyp="http://schemas.microsoft.com/office/drawing/2018/hyperlinkcolor" val="tx"/>
                      </a:ext>
                    </a:extLst>
                  </a:hlinkClick>
                </a:rPr>
                <a:t>link </a:t>
              </a:r>
              <a:r>
                <a:rPr sz="989" b="1" spc="61" dirty="0">
                  <a:solidFill>
                    <a:schemeClr val="bg1"/>
                  </a:solidFill>
                  <a:latin typeface="Calibri"/>
                  <a:cs typeface="Calibri"/>
                  <a:hlinkClick r:id="rId2">
                    <a:extLst>
                      <a:ext uri="{A12FA001-AC4F-418D-AE19-62706E023703}">
                        <ahyp:hlinkClr xmlns:ahyp="http://schemas.microsoft.com/office/drawing/2018/hyperlinkcolor" val="tx"/>
                      </a:ext>
                    </a:extLst>
                  </a:hlinkClick>
                </a:rPr>
                <a:t>above)</a:t>
              </a:r>
              <a:endParaRPr sz="989" dirty="0">
                <a:solidFill>
                  <a:schemeClr val="bg1"/>
                </a:solidFill>
                <a:latin typeface="Calibri"/>
                <a:cs typeface="Calibri"/>
              </a:endParaRPr>
            </a:p>
          </p:txBody>
        </p:sp>
        <p:sp>
          <p:nvSpPr>
            <p:cNvPr id="12" name="object 12"/>
            <p:cNvSpPr txBox="1"/>
            <p:nvPr/>
          </p:nvSpPr>
          <p:spPr>
            <a:xfrm>
              <a:off x="5739095" y="3874759"/>
              <a:ext cx="724766" cy="623487"/>
            </a:xfrm>
            <a:prstGeom prst="rect">
              <a:avLst/>
            </a:prstGeom>
          </p:spPr>
          <p:txBody>
            <a:bodyPr vert="horz" wrap="square" lIns="0" tIns="7793" rIns="0" bIns="0" rtlCol="0">
              <a:spAutoFit/>
            </a:bodyPr>
            <a:lstStyle/>
            <a:p>
              <a:pPr marL="8226" marR="3464" indent="-433" algn="ctr">
                <a:lnSpc>
                  <a:spcPct val="102400"/>
                </a:lnSpc>
                <a:spcBef>
                  <a:spcPts val="61"/>
                </a:spcBef>
              </a:pPr>
              <a:r>
                <a:rPr sz="989" b="1" spc="65" dirty="0">
                  <a:solidFill>
                    <a:srgbClr val="FFFFFF"/>
                  </a:solidFill>
                  <a:latin typeface="Calibri"/>
                  <a:cs typeface="Calibri"/>
                </a:rPr>
                <a:t>Obtain </a:t>
              </a:r>
              <a:r>
                <a:rPr sz="989" b="1" spc="61" dirty="0">
                  <a:solidFill>
                    <a:srgbClr val="FFFFFF"/>
                  </a:solidFill>
                  <a:latin typeface="Calibri"/>
                  <a:cs typeface="Calibri"/>
                </a:rPr>
                <a:t>quote</a:t>
              </a:r>
              <a:r>
                <a:rPr sz="989" b="1" spc="37" dirty="0">
                  <a:solidFill>
                    <a:srgbClr val="FFFFFF"/>
                  </a:solidFill>
                  <a:latin typeface="Calibri"/>
                  <a:cs typeface="Calibri"/>
                </a:rPr>
                <a:t> </a:t>
              </a:r>
              <a:r>
                <a:rPr sz="989" b="1" spc="78" dirty="0">
                  <a:solidFill>
                    <a:srgbClr val="FFFFFF"/>
                  </a:solidFill>
                  <a:latin typeface="Calibri"/>
                  <a:cs typeface="Calibri"/>
                </a:rPr>
                <a:t>and </a:t>
              </a:r>
              <a:r>
                <a:rPr sz="989" b="1" spc="55" dirty="0">
                  <a:solidFill>
                    <a:srgbClr val="FFFFFF"/>
                  </a:solidFill>
                  <a:latin typeface="Calibri"/>
                  <a:cs typeface="Calibri"/>
                </a:rPr>
                <a:t>estimated </a:t>
              </a:r>
              <a:r>
                <a:rPr sz="989" b="1" spc="44" dirty="0">
                  <a:solidFill>
                    <a:srgbClr val="FFFFFF"/>
                  </a:solidFill>
                  <a:latin typeface="Calibri"/>
                  <a:cs typeface="Calibri"/>
                </a:rPr>
                <a:t>turnaround.</a:t>
              </a:r>
              <a:endParaRPr sz="989" dirty="0">
                <a:latin typeface="Calibri"/>
                <a:cs typeface="Calibri"/>
              </a:endParaRPr>
            </a:p>
          </p:txBody>
        </p:sp>
        <p:sp>
          <p:nvSpPr>
            <p:cNvPr id="13" name="object 13"/>
            <p:cNvSpPr txBox="1"/>
            <p:nvPr/>
          </p:nvSpPr>
          <p:spPr>
            <a:xfrm>
              <a:off x="7335991" y="3888699"/>
              <a:ext cx="522143" cy="313017"/>
            </a:xfrm>
            <a:prstGeom prst="rect">
              <a:avLst/>
            </a:prstGeom>
          </p:spPr>
          <p:txBody>
            <a:bodyPr vert="horz" wrap="square" lIns="0" tIns="7793" rIns="0" bIns="0" rtlCol="0">
              <a:spAutoFit/>
            </a:bodyPr>
            <a:lstStyle/>
            <a:p>
              <a:pPr marL="70570" marR="3464" indent="-62344">
                <a:lnSpc>
                  <a:spcPct val="102400"/>
                </a:lnSpc>
                <a:spcBef>
                  <a:spcPts val="61"/>
                </a:spcBef>
              </a:pPr>
              <a:r>
                <a:rPr sz="989" b="1" spc="55" dirty="0">
                  <a:solidFill>
                    <a:srgbClr val="FFFFFF"/>
                  </a:solidFill>
                  <a:latin typeface="Calibri"/>
                  <a:cs typeface="Calibri"/>
                </a:rPr>
                <a:t>Approve </a:t>
              </a:r>
              <a:r>
                <a:rPr sz="989" b="1" spc="37" dirty="0">
                  <a:solidFill>
                    <a:srgbClr val="FFFFFF"/>
                  </a:solidFill>
                  <a:latin typeface="Calibri"/>
                  <a:cs typeface="Calibri"/>
                </a:rPr>
                <a:t>quote.</a:t>
              </a:r>
              <a:endParaRPr sz="989" dirty="0">
                <a:latin typeface="Calibri"/>
                <a:cs typeface="Calibri"/>
              </a:endParaRPr>
            </a:p>
          </p:txBody>
        </p:sp>
        <p:sp>
          <p:nvSpPr>
            <p:cNvPr id="14" name="object 14"/>
            <p:cNvSpPr txBox="1"/>
            <p:nvPr/>
          </p:nvSpPr>
          <p:spPr>
            <a:xfrm>
              <a:off x="5011182" y="5014951"/>
              <a:ext cx="690130" cy="778721"/>
            </a:xfrm>
            <a:prstGeom prst="rect">
              <a:avLst/>
            </a:prstGeom>
          </p:spPr>
          <p:txBody>
            <a:bodyPr vert="horz" wrap="square" lIns="0" tIns="7793" rIns="0" bIns="0" rtlCol="0">
              <a:spAutoFit/>
            </a:bodyPr>
            <a:lstStyle/>
            <a:p>
              <a:pPr marL="8659" marR="3464" indent="-866" algn="ctr">
                <a:lnSpc>
                  <a:spcPct val="102400"/>
                </a:lnSpc>
                <a:spcBef>
                  <a:spcPts val="61"/>
                </a:spcBef>
              </a:pPr>
              <a:r>
                <a:rPr sz="989" b="1" spc="41" dirty="0">
                  <a:solidFill>
                    <a:srgbClr val="FFFFFF"/>
                  </a:solidFill>
                  <a:latin typeface="Calibri"/>
                  <a:cs typeface="Calibri"/>
                </a:rPr>
                <a:t>Project </a:t>
              </a:r>
              <a:r>
                <a:rPr sz="989" b="1" spc="48" dirty="0">
                  <a:solidFill>
                    <a:srgbClr val="FFFFFF"/>
                  </a:solidFill>
                  <a:latin typeface="Calibri"/>
                  <a:cs typeface="Calibri"/>
                </a:rPr>
                <a:t>delivered </a:t>
              </a:r>
              <a:r>
                <a:rPr sz="989" b="1" spc="-7" dirty="0">
                  <a:solidFill>
                    <a:srgbClr val="FFFFFF"/>
                  </a:solidFill>
                  <a:latin typeface="Calibri"/>
                  <a:cs typeface="Calibri"/>
                </a:rPr>
                <a:t>within </a:t>
              </a:r>
              <a:r>
                <a:rPr sz="989" b="1" spc="48" dirty="0">
                  <a:solidFill>
                    <a:srgbClr val="FFFFFF"/>
                  </a:solidFill>
                  <a:latin typeface="Calibri"/>
                  <a:cs typeface="Calibri"/>
                </a:rPr>
                <a:t>turnaround </a:t>
              </a:r>
              <a:r>
                <a:rPr sz="989" b="1" spc="-7" dirty="0">
                  <a:solidFill>
                    <a:srgbClr val="FFFFFF"/>
                  </a:solidFill>
                  <a:latin typeface="Calibri"/>
                  <a:cs typeface="Calibri"/>
                </a:rPr>
                <a:t>time.</a:t>
              </a:r>
              <a:endParaRPr sz="989" dirty="0">
                <a:latin typeface="Calibri"/>
                <a:cs typeface="Calibri"/>
              </a:endParaRPr>
            </a:p>
          </p:txBody>
        </p:sp>
        <p:sp>
          <p:nvSpPr>
            <p:cNvPr id="15" name="object 15"/>
            <p:cNvSpPr txBox="1"/>
            <p:nvPr/>
          </p:nvSpPr>
          <p:spPr>
            <a:xfrm>
              <a:off x="6386938" y="5094734"/>
              <a:ext cx="829974" cy="468252"/>
            </a:xfrm>
            <a:prstGeom prst="rect">
              <a:avLst/>
            </a:prstGeom>
          </p:spPr>
          <p:txBody>
            <a:bodyPr vert="horz" wrap="square" lIns="0" tIns="7793" rIns="0" bIns="0" rtlCol="0">
              <a:spAutoFit/>
            </a:bodyPr>
            <a:lstStyle/>
            <a:p>
              <a:pPr marL="8226" marR="3464" indent="-433" algn="ctr">
                <a:lnSpc>
                  <a:spcPct val="102400"/>
                </a:lnSpc>
                <a:spcBef>
                  <a:spcPts val="61"/>
                </a:spcBef>
              </a:pPr>
              <a:r>
                <a:rPr sz="989" b="1" spc="65" dirty="0">
                  <a:solidFill>
                    <a:srgbClr val="FFFFFF"/>
                  </a:solidFill>
                  <a:latin typeface="Calibri"/>
                  <a:cs typeface="Calibri"/>
                </a:rPr>
                <a:t>Receive</a:t>
              </a:r>
              <a:r>
                <a:rPr sz="989" b="1" spc="41" dirty="0">
                  <a:solidFill>
                    <a:srgbClr val="FFFFFF"/>
                  </a:solidFill>
                  <a:latin typeface="Calibri"/>
                  <a:cs typeface="Calibri"/>
                </a:rPr>
                <a:t> </a:t>
              </a:r>
              <a:r>
                <a:rPr sz="989" b="1" spc="27" dirty="0">
                  <a:solidFill>
                    <a:srgbClr val="FFFFFF"/>
                  </a:solidFill>
                  <a:latin typeface="Calibri"/>
                  <a:cs typeface="Calibri"/>
                </a:rPr>
                <a:t>your </a:t>
              </a:r>
              <a:r>
                <a:rPr sz="989" b="1" spc="51" dirty="0">
                  <a:solidFill>
                    <a:srgbClr val="FFFFFF"/>
                  </a:solidFill>
                  <a:latin typeface="Calibri"/>
                  <a:cs typeface="Calibri"/>
                </a:rPr>
                <a:t>invoice</a:t>
              </a:r>
              <a:r>
                <a:rPr sz="989" b="1" spc="37" dirty="0">
                  <a:solidFill>
                    <a:srgbClr val="FFFFFF"/>
                  </a:solidFill>
                  <a:latin typeface="Calibri"/>
                  <a:cs typeface="Calibri"/>
                </a:rPr>
                <a:t> </a:t>
              </a:r>
              <a:r>
                <a:rPr sz="989" b="1" spc="-7" dirty="0">
                  <a:solidFill>
                    <a:srgbClr val="FFFFFF"/>
                  </a:solidFill>
                  <a:latin typeface="Calibri"/>
                  <a:cs typeface="Calibri"/>
                </a:rPr>
                <a:t>within </a:t>
              </a:r>
              <a:r>
                <a:rPr sz="989" b="1" spc="89" dirty="0">
                  <a:solidFill>
                    <a:srgbClr val="FFFFFF"/>
                  </a:solidFill>
                  <a:latin typeface="Calibri"/>
                  <a:cs typeface="Calibri"/>
                </a:rPr>
                <a:t>30</a:t>
              </a:r>
              <a:r>
                <a:rPr sz="989" b="1" spc="27" dirty="0">
                  <a:solidFill>
                    <a:srgbClr val="FFFFFF"/>
                  </a:solidFill>
                  <a:latin typeface="Calibri"/>
                  <a:cs typeface="Calibri"/>
                </a:rPr>
                <a:t> </a:t>
              </a:r>
              <a:r>
                <a:rPr sz="989" b="1" spc="58" dirty="0">
                  <a:solidFill>
                    <a:srgbClr val="FFFFFF"/>
                  </a:solidFill>
                  <a:latin typeface="Calibri"/>
                  <a:cs typeface="Calibri"/>
                </a:rPr>
                <a:t>days.</a:t>
              </a:r>
              <a:endParaRPr sz="989" dirty="0">
                <a:latin typeface="Calibri"/>
                <a:cs typeface="Calibri"/>
              </a:endParaRPr>
            </a:p>
          </p:txBody>
        </p:sp>
      </p:grpSp>
      <p:pic>
        <p:nvPicPr>
          <p:cNvPr id="20" name="Picture 19">
            <a:extLst>
              <a:ext uri="{FF2B5EF4-FFF2-40B4-BE49-F238E27FC236}">
                <a16:creationId xmlns:a16="http://schemas.microsoft.com/office/drawing/2014/main" id="{22702E0B-4476-F667-0792-3F0D93343879}"/>
              </a:ext>
            </a:extLst>
          </p:cNvPr>
          <p:cNvPicPr>
            <a:picLocks noChangeAspect="1"/>
          </p:cNvPicPr>
          <p:nvPr/>
        </p:nvPicPr>
        <p:blipFill>
          <a:blip r:embed="rId3"/>
          <a:stretch>
            <a:fillRect/>
          </a:stretch>
        </p:blipFill>
        <p:spPr>
          <a:xfrm>
            <a:off x="7048097" y="228309"/>
            <a:ext cx="4973957" cy="1415996"/>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bg2">
                    <a:lumMod val="50000"/>
                  </a:schemeClr>
                </a:solidFill>
              </a:rPr>
              <a:t>Health Literacy</a:t>
            </a:r>
          </a:p>
        </p:txBody>
      </p:sp>
      <p:sp>
        <p:nvSpPr>
          <p:cNvPr id="4" name="Slide Number Placeholder 3"/>
          <p:cNvSpPr>
            <a:spLocks noGrp="1"/>
          </p:cNvSpPr>
          <p:nvPr>
            <p:ph type="sldNum" sz="quarter" idx="12"/>
          </p:nvPr>
        </p:nvSpPr>
        <p:spPr/>
        <p:txBody>
          <a:bodyPr/>
          <a:lstStyle/>
          <a:p>
            <a:fld id="{E6CAFEF2-EA65-4A14-855D-C231E0914358}" type="slidenum">
              <a:rPr lang="en-US" smtClean="0"/>
              <a:pPr/>
              <a:t>17</a:t>
            </a:fld>
            <a:endParaRPr lang="en-US"/>
          </a:p>
        </p:txBody>
      </p:sp>
      <p:sp>
        <p:nvSpPr>
          <p:cNvPr id="2" name="Content Placeholder 1"/>
          <p:cNvSpPr>
            <a:spLocks noGrp="1"/>
          </p:cNvSpPr>
          <p:nvPr>
            <p:ph sz="quarter" idx="14"/>
          </p:nvPr>
        </p:nvSpPr>
        <p:spPr/>
        <p:txBody>
          <a:bodyPr>
            <a:normAutofit/>
          </a:bodyPr>
          <a:lstStyle/>
          <a:p>
            <a:r>
              <a:rPr lang="en-US" dirty="0"/>
              <a:t>Listen</a:t>
            </a:r>
          </a:p>
          <a:p>
            <a:r>
              <a:rPr lang="en-US" dirty="0"/>
              <a:t>Treat patients and families with respect.</a:t>
            </a:r>
          </a:p>
          <a:p>
            <a:r>
              <a:rPr lang="en-US" dirty="0"/>
              <a:t>Explain information in ways the patient understands.</a:t>
            </a:r>
          </a:p>
          <a:p>
            <a:pPr lvl="1"/>
            <a:r>
              <a:rPr lang="en-US" dirty="0"/>
              <a:t>Using translator services or preferred language</a:t>
            </a:r>
          </a:p>
          <a:p>
            <a:r>
              <a:rPr lang="en-US" dirty="0"/>
              <a:t>Welcome and encourage any and all questions.</a:t>
            </a:r>
          </a:p>
          <a:p>
            <a:r>
              <a:rPr lang="en-US" u="sng" dirty="0"/>
              <a:t>Teach back </a:t>
            </a:r>
          </a:p>
          <a:p>
            <a:pPr lvl="1"/>
            <a:r>
              <a:rPr lang="en-US" dirty="0"/>
              <a:t>Ask patients to repeat back, </a:t>
            </a:r>
            <a:r>
              <a:rPr lang="en-US" b="1" dirty="0"/>
              <a:t>explain and/or demonstrate </a:t>
            </a:r>
            <a:r>
              <a:rPr lang="en-US" dirty="0"/>
              <a:t>the instructions given to them to ensure understanding.</a:t>
            </a:r>
          </a:p>
          <a:p>
            <a:pPr lvl="2"/>
            <a:r>
              <a:rPr lang="en-US" dirty="0"/>
              <a:t>Wound care, dressing changes, injections</a:t>
            </a:r>
          </a:p>
          <a:p>
            <a:pPr lvl="2"/>
            <a:r>
              <a:rPr lang="en-US" dirty="0"/>
              <a:t>Document these examples.</a:t>
            </a:r>
          </a:p>
          <a:p>
            <a:pPr marL="609585" lvl="1" indent="0">
              <a:buNone/>
            </a:pPr>
            <a:endParaRPr lang="en-US" dirty="0"/>
          </a:p>
          <a:p>
            <a:r>
              <a:rPr lang="en-US" dirty="0"/>
              <a:t>Explain all treatments and medicines before giving them.</a:t>
            </a:r>
          </a:p>
          <a:p>
            <a:r>
              <a:rPr lang="en-US" dirty="0"/>
              <a:t>Give patients the information they will need to take care of themselves at home.</a:t>
            </a:r>
          </a:p>
        </p:txBody>
      </p:sp>
    </p:spTree>
    <p:extLst>
      <p:ext uri="{BB962C8B-B14F-4D97-AF65-F5344CB8AC3E}">
        <p14:creationId xmlns:p14="http://schemas.microsoft.com/office/powerpoint/2010/main" val="634343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solidFill>
                  <a:schemeClr val="bg2">
                    <a:lumMod val="50000"/>
                  </a:schemeClr>
                </a:solidFill>
              </a:rPr>
              <a:t>Compliance</a:t>
            </a:r>
          </a:p>
        </p:txBody>
      </p:sp>
      <p:sp>
        <p:nvSpPr>
          <p:cNvPr id="4" name="Slide Number Placeholder 3"/>
          <p:cNvSpPr>
            <a:spLocks noGrp="1"/>
          </p:cNvSpPr>
          <p:nvPr>
            <p:ph type="sldNum" sz="quarter" idx="12"/>
          </p:nvPr>
        </p:nvSpPr>
        <p:spPr/>
        <p:txBody>
          <a:bodyPr/>
          <a:lstStyle/>
          <a:p>
            <a:fld id="{E6CAFEF2-EA65-4A14-855D-C231E0914358}" type="slidenum">
              <a:rPr lang="en-US" smtClean="0"/>
              <a:pPr/>
              <a:t>18</a:t>
            </a:fld>
            <a:endParaRPr lang="en-US"/>
          </a:p>
        </p:txBody>
      </p:sp>
      <p:sp>
        <p:nvSpPr>
          <p:cNvPr id="6" name="Content Placeholder 5"/>
          <p:cNvSpPr>
            <a:spLocks noGrp="1"/>
          </p:cNvSpPr>
          <p:nvPr>
            <p:ph sz="quarter" idx="14"/>
          </p:nvPr>
        </p:nvSpPr>
        <p:spPr>
          <a:xfrm>
            <a:off x="368301" y="1600200"/>
            <a:ext cx="10656454" cy="4762500"/>
          </a:xfrm>
        </p:spPr>
        <p:txBody>
          <a:bodyPr>
            <a:normAutofit/>
          </a:bodyPr>
          <a:lstStyle/>
          <a:p>
            <a:r>
              <a:rPr lang="en-US" dirty="0"/>
              <a:t>Follow the LCMC </a:t>
            </a:r>
            <a:r>
              <a:rPr lang="en-US" b="1" dirty="0"/>
              <a:t>Code of Conduct</a:t>
            </a:r>
            <a:r>
              <a:rPr lang="en-US" dirty="0"/>
              <a:t>, all standards, rules, regulations, &amp; compliance policies.</a:t>
            </a:r>
          </a:p>
          <a:p>
            <a:endParaRPr lang="en-US" dirty="0"/>
          </a:p>
          <a:p>
            <a:r>
              <a:rPr lang="en-US" dirty="0"/>
              <a:t>Conduct all care &amp; business with the highest ethical standards.</a:t>
            </a:r>
          </a:p>
          <a:p>
            <a:endParaRPr lang="en-US" dirty="0"/>
          </a:p>
          <a:p>
            <a:r>
              <a:rPr lang="en-US" b="1" dirty="0"/>
              <a:t>UMCNO Compliance - Contact Connie Madden.</a:t>
            </a:r>
          </a:p>
          <a:p>
            <a:endParaRPr lang="en-US" b="1" dirty="0"/>
          </a:p>
          <a:p>
            <a:r>
              <a:rPr lang="en-US" b="1" dirty="0"/>
              <a:t>Report any suspected compliance violations at compliance hotline</a:t>
            </a:r>
          </a:p>
          <a:p>
            <a:endParaRPr lang="en-US" b="1" dirty="0"/>
          </a:p>
          <a:p>
            <a:r>
              <a:rPr lang="en-US" b="1" dirty="0"/>
              <a:t>                 or 702-3532 or 1-855-9COMPLY (855-926-6759).</a:t>
            </a:r>
          </a:p>
        </p:txBody>
      </p:sp>
      <p:pic>
        <p:nvPicPr>
          <p:cNvPr id="2" name="Picture 1">
            <a:extLst>
              <a:ext uri="{FF2B5EF4-FFF2-40B4-BE49-F238E27FC236}">
                <a16:creationId xmlns:a16="http://schemas.microsoft.com/office/drawing/2014/main" id="{F6FCCCCF-D756-475C-8B41-45B20B0A650B}"/>
              </a:ext>
            </a:extLst>
          </p:cNvPr>
          <p:cNvPicPr>
            <a:picLocks noChangeAspect="1"/>
          </p:cNvPicPr>
          <p:nvPr/>
        </p:nvPicPr>
        <p:blipFill>
          <a:blip r:embed="rId2"/>
          <a:stretch>
            <a:fillRect/>
          </a:stretch>
        </p:blipFill>
        <p:spPr>
          <a:xfrm>
            <a:off x="8878796" y="4125080"/>
            <a:ext cx="1783611" cy="1947891"/>
          </a:xfrm>
          <a:prstGeom prst="rect">
            <a:avLst/>
          </a:prstGeom>
        </p:spPr>
      </p:pic>
    </p:spTree>
    <p:extLst>
      <p:ext uri="{BB962C8B-B14F-4D97-AF65-F5344CB8AC3E}">
        <p14:creationId xmlns:p14="http://schemas.microsoft.com/office/powerpoint/2010/main" val="1041057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bg2">
                    <a:lumMod val="50000"/>
                  </a:schemeClr>
                </a:solidFill>
              </a:rPr>
              <a:t>HIPAA</a:t>
            </a:r>
          </a:p>
        </p:txBody>
      </p:sp>
      <p:sp>
        <p:nvSpPr>
          <p:cNvPr id="4" name="Slide Number Placeholder 3"/>
          <p:cNvSpPr>
            <a:spLocks noGrp="1"/>
          </p:cNvSpPr>
          <p:nvPr>
            <p:ph type="sldNum" sz="quarter" idx="12"/>
          </p:nvPr>
        </p:nvSpPr>
        <p:spPr/>
        <p:txBody>
          <a:bodyPr/>
          <a:lstStyle/>
          <a:p>
            <a:fld id="{E6CAFEF2-EA65-4A14-855D-C231E0914358}" type="slidenum">
              <a:rPr lang="en-US" smtClean="0"/>
              <a:pPr/>
              <a:t>19</a:t>
            </a:fld>
            <a:endParaRPr lang="en-US"/>
          </a:p>
        </p:txBody>
      </p:sp>
      <p:sp>
        <p:nvSpPr>
          <p:cNvPr id="2" name="Content Placeholder 1"/>
          <p:cNvSpPr>
            <a:spLocks noGrp="1"/>
          </p:cNvSpPr>
          <p:nvPr>
            <p:ph sz="quarter" idx="14"/>
          </p:nvPr>
        </p:nvSpPr>
        <p:spPr>
          <a:xfrm>
            <a:off x="368300" y="1563687"/>
            <a:ext cx="10156824" cy="4975225"/>
          </a:xfrm>
        </p:spPr>
        <p:txBody>
          <a:bodyPr>
            <a:noAutofit/>
          </a:bodyPr>
          <a:lstStyle/>
          <a:p>
            <a:pPr marL="0" indent="0">
              <a:buNone/>
            </a:pPr>
            <a:r>
              <a:rPr lang="en-US" b="1" dirty="0"/>
              <a:t>Health Insurance Portability &amp; Accountability Act</a:t>
            </a:r>
          </a:p>
          <a:p>
            <a:pPr marL="0" indent="0">
              <a:buNone/>
            </a:pPr>
            <a:endParaRPr lang="en-US" sz="1800" dirty="0"/>
          </a:p>
          <a:p>
            <a:pPr lvl="1">
              <a:spcAft>
                <a:spcPts val="1400"/>
              </a:spcAft>
            </a:pPr>
            <a:r>
              <a:rPr lang="en-US" sz="2200" dirty="0"/>
              <a:t>Law that protects the confidentiality, security, and privacy of patient information.</a:t>
            </a:r>
          </a:p>
          <a:p>
            <a:pPr lvl="1">
              <a:spcAft>
                <a:spcPts val="1400"/>
              </a:spcAft>
            </a:pPr>
            <a:r>
              <a:rPr lang="en-US" sz="2200" dirty="0"/>
              <a:t>There are significant penalties for healthcare providers who violate HIPAA regulations including a patient’s privacy.</a:t>
            </a:r>
          </a:p>
          <a:p>
            <a:pPr lvl="1">
              <a:spcAft>
                <a:spcPts val="1400"/>
              </a:spcAft>
            </a:pPr>
            <a:r>
              <a:rPr lang="en-US" sz="2200" dirty="0"/>
              <a:t>Establishes </a:t>
            </a:r>
            <a:r>
              <a:rPr lang="en-US" sz="2200" b="1" u="sng" dirty="0"/>
              <a:t>NEED TO KNOW</a:t>
            </a:r>
            <a:r>
              <a:rPr lang="en-US" sz="2200" dirty="0"/>
              <a:t>:</a:t>
            </a:r>
          </a:p>
          <a:p>
            <a:pPr marL="1219159" lvl="2" indent="-228594">
              <a:spcAft>
                <a:spcPts val="1400"/>
              </a:spcAft>
            </a:pPr>
            <a:r>
              <a:rPr lang="en-US" sz="2200" dirty="0"/>
              <a:t>If </a:t>
            </a:r>
            <a:r>
              <a:rPr lang="en-US" sz="2200" u="sng" dirty="0"/>
              <a:t>your job function </a:t>
            </a:r>
            <a:r>
              <a:rPr lang="en-US" sz="2200" dirty="0"/>
              <a:t>does </a:t>
            </a:r>
            <a:r>
              <a:rPr lang="en-US" sz="2200" b="1" i="1" dirty="0"/>
              <a:t>not</a:t>
            </a:r>
            <a:r>
              <a:rPr lang="en-US" sz="2200" dirty="0"/>
              <a:t> require you to know about the patient or the patient’s information while you are clocked in, </a:t>
            </a:r>
            <a:r>
              <a:rPr lang="en-US" sz="2200" b="1" u="sng" dirty="0"/>
              <a:t>hospital policy &amp; the law says you may </a:t>
            </a:r>
            <a:r>
              <a:rPr lang="en-US" sz="2200" b="1" i="1" u="sng" cap="all" dirty="0"/>
              <a:t>not</a:t>
            </a:r>
            <a:r>
              <a:rPr lang="en-US" sz="2200" b="1" u="sng" dirty="0"/>
              <a:t> access the patient’s information</a:t>
            </a:r>
            <a:r>
              <a:rPr lang="en-US" sz="2200" dirty="0"/>
              <a:t>.</a:t>
            </a:r>
          </a:p>
          <a:p>
            <a:pPr marL="1219159" lvl="2" indent="-228594">
              <a:spcAft>
                <a:spcPts val="1400"/>
              </a:spcAft>
            </a:pPr>
            <a:r>
              <a:rPr lang="en-US" sz="2200" dirty="0"/>
              <a:t>Every keystroke in Epic is recorded, &amp; your access into Epic is auto-monitored by software, by </a:t>
            </a:r>
            <a:r>
              <a:rPr lang="en-US" sz="2200" b="1" u="sng" dirty="0"/>
              <a:t>LCMC/UMC</a:t>
            </a:r>
            <a:r>
              <a:rPr lang="en-US" sz="2200" dirty="0"/>
              <a:t> &amp; will alert your Compliance Officer of any suspicious access into any patient’s electronic medical record.</a:t>
            </a:r>
          </a:p>
          <a:p>
            <a:pPr marL="1219159" lvl="2" indent="-228594"/>
            <a:endParaRPr lang="en-US" sz="1867" dirty="0"/>
          </a:p>
        </p:txBody>
      </p:sp>
      <p:pic>
        <p:nvPicPr>
          <p:cNvPr id="7" name="Picture 6">
            <a:extLst>
              <a:ext uri="{FF2B5EF4-FFF2-40B4-BE49-F238E27FC236}">
                <a16:creationId xmlns:a16="http://schemas.microsoft.com/office/drawing/2014/main" id="{630B7516-7CD2-49FD-9F6A-45D10FF17027}"/>
              </a:ext>
            </a:extLst>
          </p:cNvPr>
          <p:cNvPicPr>
            <a:picLocks noChangeAspect="1"/>
          </p:cNvPicPr>
          <p:nvPr/>
        </p:nvPicPr>
        <p:blipFill>
          <a:blip r:embed="rId2"/>
          <a:stretch>
            <a:fillRect/>
          </a:stretch>
        </p:blipFill>
        <p:spPr>
          <a:xfrm>
            <a:off x="9102436" y="267529"/>
            <a:ext cx="2251364" cy="1889380"/>
          </a:xfrm>
          <a:prstGeom prst="rect">
            <a:avLst/>
          </a:prstGeom>
        </p:spPr>
      </p:pic>
    </p:spTree>
    <p:extLst>
      <p:ext uri="{BB962C8B-B14F-4D97-AF65-F5344CB8AC3E}">
        <p14:creationId xmlns:p14="http://schemas.microsoft.com/office/powerpoint/2010/main" val="1968642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733" dirty="0">
                <a:solidFill>
                  <a:schemeClr val="bg2">
                    <a:lumMod val="50000"/>
                  </a:schemeClr>
                </a:solidFill>
              </a:rPr>
              <a:t>Our MISSION  &amp; VISION</a:t>
            </a:r>
          </a:p>
        </p:txBody>
      </p:sp>
      <p:sp>
        <p:nvSpPr>
          <p:cNvPr id="4" name="Slide Number Placeholder 3"/>
          <p:cNvSpPr>
            <a:spLocks noGrp="1"/>
          </p:cNvSpPr>
          <p:nvPr>
            <p:ph type="sldNum" sz="quarter" idx="12"/>
          </p:nvPr>
        </p:nvSpPr>
        <p:spPr/>
        <p:txBody>
          <a:bodyPr/>
          <a:lstStyle/>
          <a:p>
            <a:fld id="{E6CAFEF2-EA65-4A14-855D-C231E0914358}" type="slidenum">
              <a:rPr lang="en-US" smtClean="0"/>
              <a:pPr/>
              <a:t>2</a:t>
            </a:fld>
            <a:endParaRPr lang="en-US"/>
          </a:p>
        </p:txBody>
      </p:sp>
      <p:sp>
        <p:nvSpPr>
          <p:cNvPr id="2" name="Content Placeholder 1"/>
          <p:cNvSpPr>
            <a:spLocks noGrp="1"/>
          </p:cNvSpPr>
          <p:nvPr>
            <p:ph sz="quarter" idx="14"/>
          </p:nvPr>
        </p:nvSpPr>
        <p:spPr/>
        <p:txBody>
          <a:bodyPr>
            <a:noAutofit/>
          </a:bodyPr>
          <a:lstStyle/>
          <a:p>
            <a:pPr marL="0" indent="0">
              <a:lnSpc>
                <a:spcPct val="100000"/>
              </a:lnSpc>
              <a:buNone/>
            </a:pPr>
            <a:r>
              <a:rPr lang="en-US" b="1" dirty="0"/>
              <a:t>MISSION</a:t>
            </a:r>
          </a:p>
          <a:p>
            <a:pPr marL="0" indent="0">
              <a:lnSpc>
                <a:spcPct val="100000"/>
              </a:lnSpc>
              <a:buNone/>
            </a:pPr>
            <a:r>
              <a:rPr lang="en-US" sz="2400" dirty="0"/>
              <a:t>Health, care, and education beyond extraordinary</a:t>
            </a:r>
          </a:p>
          <a:p>
            <a:pPr marL="0" indent="0">
              <a:lnSpc>
                <a:spcPct val="100000"/>
              </a:lnSpc>
              <a:buNone/>
            </a:pPr>
            <a:endParaRPr lang="en-US" dirty="0"/>
          </a:p>
          <a:p>
            <a:pPr marL="0" indent="0">
              <a:lnSpc>
                <a:spcPct val="100000"/>
              </a:lnSpc>
              <a:buNone/>
            </a:pPr>
            <a:r>
              <a:rPr lang="en-US" b="1" dirty="0"/>
              <a:t>VISION </a:t>
            </a:r>
          </a:p>
          <a:p>
            <a:pPr marL="0" indent="0">
              <a:lnSpc>
                <a:spcPct val="100000"/>
              </a:lnSpc>
              <a:buNone/>
            </a:pPr>
            <a:r>
              <a:rPr lang="en-US" sz="2400" dirty="0"/>
              <a:t>University Medical Center New Orleans will be a leading world-class academic medical center and the destination of choice for exceptional health care.</a:t>
            </a:r>
            <a:endParaRPr lang="en-US" b="1" dirty="0"/>
          </a:p>
        </p:txBody>
      </p:sp>
    </p:spTree>
    <p:extLst>
      <p:ext uri="{BB962C8B-B14F-4D97-AF65-F5344CB8AC3E}">
        <p14:creationId xmlns:p14="http://schemas.microsoft.com/office/powerpoint/2010/main" val="3281503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solidFill>
                  <a:schemeClr val="bg2">
                    <a:lumMod val="50000"/>
                  </a:schemeClr>
                </a:solidFill>
              </a:rPr>
              <a:t>HIPAA</a:t>
            </a:r>
          </a:p>
        </p:txBody>
      </p:sp>
      <p:sp>
        <p:nvSpPr>
          <p:cNvPr id="4" name="Slide Number Placeholder 3"/>
          <p:cNvSpPr>
            <a:spLocks noGrp="1"/>
          </p:cNvSpPr>
          <p:nvPr>
            <p:ph type="sldNum" sz="quarter" idx="12"/>
          </p:nvPr>
        </p:nvSpPr>
        <p:spPr/>
        <p:txBody>
          <a:bodyPr/>
          <a:lstStyle/>
          <a:p>
            <a:fld id="{E6CAFEF2-EA65-4A14-855D-C231E0914358}" type="slidenum">
              <a:rPr lang="en-US" smtClean="0"/>
              <a:pPr/>
              <a:t>20</a:t>
            </a:fld>
            <a:endParaRPr lang="en-US"/>
          </a:p>
        </p:txBody>
      </p:sp>
      <p:sp>
        <p:nvSpPr>
          <p:cNvPr id="2" name="Content Placeholder 1"/>
          <p:cNvSpPr>
            <a:spLocks noGrp="1"/>
          </p:cNvSpPr>
          <p:nvPr>
            <p:ph sz="quarter" idx="14"/>
          </p:nvPr>
        </p:nvSpPr>
        <p:spPr>
          <a:xfrm>
            <a:off x="254000" y="1880755"/>
            <a:ext cx="10156824" cy="3408218"/>
          </a:xfrm>
        </p:spPr>
        <p:txBody>
          <a:bodyPr>
            <a:noAutofit/>
          </a:bodyPr>
          <a:lstStyle/>
          <a:p>
            <a:pPr marL="0" indent="0">
              <a:buNone/>
            </a:pPr>
            <a:r>
              <a:rPr lang="en-US" sz="3000" b="1" dirty="0"/>
              <a:t>Health Insurance Portability &amp; Accountability Act</a:t>
            </a:r>
          </a:p>
          <a:p>
            <a:pPr marL="0" indent="0">
              <a:buNone/>
            </a:pPr>
            <a:endParaRPr lang="en-US" sz="2667" dirty="0"/>
          </a:p>
          <a:p>
            <a:pPr marL="0" indent="0">
              <a:buNone/>
            </a:pPr>
            <a:endParaRPr lang="en-US" sz="2667" dirty="0"/>
          </a:p>
          <a:p>
            <a:pPr marL="1333465" lvl="2" indent="-342900">
              <a:buFont typeface="Wingdings" panose="05000000000000000000" pitchFamily="2" charset="2"/>
              <a:buChar char="Ø"/>
            </a:pPr>
            <a:r>
              <a:rPr lang="en-US" sz="2400" dirty="0"/>
              <a:t>Rental equipment used in patient care stores confidential patient information &amp; must be return to Bio-Med, CMS or IT </a:t>
            </a:r>
            <a:r>
              <a:rPr lang="en-US" sz="2400" b="1" dirty="0"/>
              <a:t>before</a:t>
            </a:r>
            <a:r>
              <a:rPr lang="en-US" sz="2400" dirty="0"/>
              <a:t> being returned to the vendor to ensure all personal and private information is removed and equipment cleaned.   </a:t>
            </a:r>
          </a:p>
        </p:txBody>
      </p:sp>
      <p:pic>
        <p:nvPicPr>
          <p:cNvPr id="5" name="Picture 4">
            <a:extLst>
              <a:ext uri="{FF2B5EF4-FFF2-40B4-BE49-F238E27FC236}">
                <a16:creationId xmlns:a16="http://schemas.microsoft.com/office/drawing/2014/main" id="{C1E7A186-3EFA-4D7E-BB33-A85864177935}"/>
              </a:ext>
            </a:extLst>
          </p:cNvPr>
          <p:cNvPicPr>
            <a:picLocks noChangeAspect="1"/>
          </p:cNvPicPr>
          <p:nvPr/>
        </p:nvPicPr>
        <p:blipFill>
          <a:blip r:embed="rId2"/>
          <a:stretch>
            <a:fillRect/>
          </a:stretch>
        </p:blipFill>
        <p:spPr>
          <a:xfrm>
            <a:off x="8974264" y="614363"/>
            <a:ext cx="2619375" cy="1743075"/>
          </a:xfrm>
          <a:prstGeom prst="rect">
            <a:avLst/>
          </a:prstGeom>
        </p:spPr>
      </p:pic>
    </p:spTree>
    <p:extLst>
      <p:ext uri="{BB962C8B-B14F-4D97-AF65-F5344CB8AC3E}">
        <p14:creationId xmlns:p14="http://schemas.microsoft.com/office/powerpoint/2010/main" val="1039410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A9D1-7469-4BC3-BF9C-6A65FF30BD5D}"/>
              </a:ext>
            </a:extLst>
          </p:cNvPr>
          <p:cNvSpPr>
            <a:spLocks noGrp="1"/>
          </p:cNvSpPr>
          <p:nvPr>
            <p:ph type="title"/>
          </p:nvPr>
        </p:nvSpPr>
        <p:spPr/>
        <p:txBody>
          <a:bodyPr/>
          <a:lstStyle/>
          <a:p>
            <a:r>
              <a:rPr lang="en-US" b="1" dirty="0">
                <a:solidFill>
                  <a:schemeClr val="bg2">
                    <a:lumMod val="50000"/>
                  </a:schemeClr>
                </a:solidFill>
              </a:rPr>
              <a:t>HIPAA</a:t>
            </a:r>
            <a:endParaRPr lang="en-US" dirty="0"/>
          </a:p>
        </p:txBody>
      </p:sp>
      <p:sp>
        <p:nvSpPr>
          <p:cNvPr id="3" name="Content Placeholder 2">
            <a:extLst>
              <a:ext uri="{FF2B5EF4-FFF2-40B4-BE49-F238E27FC236}">
                <a16:creationId xmlns:a16="http://schemas.microsoft.com/office/drawing/2014/main" id="{7AD62D36-5EF8-5EA2-2B1A-4E400326A97B}"/>
              </a:ext>
            </a:extLst>
          </p:cNvPr>
          <p:cNvSpPr>
            <a:spLocks noGrp="1"/>
          </p:cNvSpPr>
          <p:nvPr>
            <p:ph sz="quarter" idx="14"/>
          </p:nvPr>
        </p:nvSpPr>
        <p:spPr>
          <a:xfrm>
            <a:off x="292799" y="1631659"/>
            <a:ext cx="10156824" cy="4762500"/>
          </a:xfrm>
        </p:spPr>
        <p:txBody>
          <a:bodyPr/>
          <a:lstStyle/>
          <a:p>
            <a:pPr marL="0" indent="0">
              <a:buNone/>
            </a:pPr>
            <a:r>
              <a:rPr lang="en-US" sz="3000" b="1" dirty="0"/>
              <a:t>Health Insurance Portability &amp; Accountability Act</a:t>
            </a:r>
          </a:p>
          <a:p>
            <a:pPr marL="0" indent="0">
              <a:buNone/>
            </a:pPr>
            <a:endParaRPr lang="en-US" sz="1800" dirty="0"/>
          </a:p>
          <a:p>
            <a:pPr marL="1333465" lvl="2" indent="-342900">
              <a:buFont typeface="Wingdings" panose="05000000000000000000" pitchFamily="2" charset="2"/>
              <a:buChar char="Ø"/>
            </a:pPr>
            <a:r>
              <a:rPr lang="en-US" sz="2400" dirty="0"/>
              <a:t>The single most important way to secure patient information is to </a:t>
            </a:r>
            <a:r>
              <a:rPr lang="en-US" sz="2400" b="1" dirty="0"/>
              <a:t>LOCK your computer </a:t>
            </a:r>
            <a:r>
              <a:rPr lang="en-US" sz="2400" dirty="0"/>
              <a:t>when you step away from it, even if you think it’s only for 10 seconds!</a:t>
            </a:r>
            <a:endParaRPr lang="en-US" dirty="0"/>
          </a:p>
        </p:txBody>
      </p:sp>
      <p:pic>
        <p:nvPicPr>
          <p:cNvPr id="6" name="Picture 5">
            <a:extLst>
              <a:ext uri="{FF2B5EF4-FFF2-40B4-BE49-F238E27FC236}">
                <a16:creationId xmlns:a16="http://schemas.microsoft.com/office/drawing/2014/main" id="{1143E07F-8B58-DA8C-D985-41EC69260364}"/>
              </a:ext>
            </a:extLst>
          </p:cNvPr>
          <p:cNvPicPr>
            <a:picLocks noChangeAspect="1"/>
          </p:cNvPicPr>
          <p:nvPr/>
        </p:nvPicPr>
        <p:blipFill>
          <a:blip r:embed="rId2"/>
          <a:stretch>
            <a:fillRect/>
          </a:stretch>
        </p:blipFill>
        <p:spPr>
          <a:xfrm>
            <a:off x="10045411" y="271982"/>
            <a:ext cx="1332634" cy="1890165"/>
          </a:xfrm>
          <a:prstGeom prst="rect">
            <a:avLst/>
          </a:prstGeom>
        </p:spPr>
      </p:pic>
      <p:pic>
        <p:nvPicPr>
          <p:cNvPr id="8" name="Picture 7">
            <a:extLst>
              <a:ext uri="{FF2B5EF4-FFF2-40B4-BE49-F238E27FC236}">
                <a16:creationId xmlns:a16="http://schemas.microsoft.com/office/drawing/2014/main" id="{798B6976-B8BC-C479-5A16-1902FA1D7903}"/>
              </a:ext>
            </a:extLst>
          </p:cNvPr>
          <p:cNvPicPr>
            <a:picLocks noChangeAspect="1"/>
          </p:cNvPicPr>
          <p:nvPr/>
        </p:nvPicPr>
        <p:blipFill>
          <a:blip r:embed="rId3"/>
          <a:stretch>
            <a:fillRect/>
          </a:stretch>
        </p:blipFill>
        <p:spPr>
          <a:xfrm>
            <a:off x="942542" y="3747219"/>
            <a:ext cx="4025612" cy="2397991"/>
          </a:xfrm>
          <a:prstGeom prst="rect">
            <a:avLst/>
          </a:prstGeom>
        </p:spPr>
      </p:pic>
      <p:pic>
        <p:nvPicPr>
          <p:cNvPr id="12" name="Picture 11">
            <a:extLst>
              <a:ext uri="{FF2B5EF4-FFF2-40B4-BE49-F238E27FC236}">
                <a16:creationId xmlns:a16="http://schemas.microsoft.com/office/drawing/2014/main" id="{DCA12A8A-E861-EBD7-96D7-31CC012CC4AA}"/>
              </a:ext>
            </a:extLst>
          </p:cNvPr>
          <p:cNvPicPr>
            <a:picLocks noChangeAspect="1"/>
          </p:cNvPicPr>
          <p:nvPr/>
        </p:nvPicPr>
        <p:blipFill>
          <a:blip r:embed="rId4"/>
          <a:stretch>
            <a:fillRect/>
          </a:stretch>
        </p:blipFill>
        <p:spPr>
          <a:xfrm>
            <a:off x="6212032" y="3703203"/>
            <a:ext cx="5436178" cy="2486025"/>
          </a:xfrm>
          <a:prstGeom prst="rect">
            <a:avLst/>
          </a:prstGeom>
        </p:spPr>
      </p:pic>
    </p:spTree>
    <p:extLst>
      <p:ext uri="{BB962C8B-B14F-4D97-AF65-F5344CB8AC3E}">
        <p14:creationId xmlns:p14="http://schemas.microsoft.com/office/powerpoint/2010/main" val="21132264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chemeClr val="bg2">
                    <a:lumMod val="50000"/>
                  </a:schemeClr>
                </a:solidFill>
              </a:rPr>
              <a:t>Dealing with the Media </a:t>
            </a:r>
          </a:p>
        </p:txBody>
      </p:sp>
      <p:sp>
        <p:nvSpPr>
          <p:cNvPr id="4" name="Slide Number Placeholder 3"/>
          <p:cNvSpPr>
            <a:spLocks noGrp="1"/>
          </p:cNvSpPr>
          <p:nvPr>
            <p:ph type="sldNum" sz="quarter" idx="12"/>
          </p:nvPr>
        </p:nvSpPr>
        <p:spPr/>
        <p:txBody>
          <a:bodyPr/>
          <a:lstStyle/>
          <a:p>
            <a:fld id="{E6CAFEF2-EA65-4A14-855D-C231E0914358}" type="slidenum">
              <a:rPr lang="en-US" smtClean="0"/>
              <a:pPr/>
              <a:t>22</a:t>
            </a:fld>
            <a:endParaRPr lang="en-US"/>
          </a:p>
        </p:txBody>
      </p:sp>
      <p:sp>
        <p:nvSpPr>
          <p:cNvPr id="2" name="Content Placeholder 1"/>
          <p:cNvSpPr>
            <a:spLocks noGrp="1"/>
          </p:cNvSpPr>
          <p:nvPr>
            <p:ph sz="quarter" idx="14"/>
          </p:nvPr>
        </p:nvSpPr>
        <p:spPr/>
        <p:txBody>
          <a:bodyPr>
            <a:noAutofit/>
          </a:bodyPr>
          <a:lstStyle/>
          <a:p>
            <a:pPr marL="0" indent="0">
              <a:lnSpc>
                <a:spcPct val="100000"/>
              </a:lnSpc>
              <a:buNone/>
            </a:pPr>
            <a:r>
              <a:rPr lang="en-US" sz="2400" dirty="0"/>
              <a:t>Occasionally, you may be asked by members of the media about private and confidential patient information (PHI). If this happens, refer the person to the marketing department – </a:t>
            </a:r>
          </a:p>
          <a:p>
            <a:pPr marL="0" indent="0">
              <a:lnSpc>
                <a:spcPct val="100000"/>
              </a:lnSpc>
              <a:buNone/>
            </a:pPr>
            <a:r>
              <a:rPr lang="en-US" sz="2400" dirty="0"/>
              <a:t>ext. 2-3769,  or your supervisor.</a:t>
            </a:r>
          </a:p>
          <a:p>
            <a:pPr lvl="1">
              <a:lnSpc>
                <a:spcPct val="100000"/>
              </a:lnSpc>
            </a:pPr>
            <a:r>
              <a:rPr lang="en-US" sz="2400" dirty="0"/>
              <a:t>To prevent violating the laws of privacy and confidentiality, you may answer, “No comment” to any of their questions. </a:t>
            </a:r>
          </a:p>
          <a:p>
            <a:pPr lvl="1">
              <a:lnSpc>
                <a:spcPct val="100000"/>
              </a:lnSpc>
            </a:pPr>
            <a:r>
              <a:rPr lang="en-US" sz="2400" dirty="0"/>
              <a:t>If a media representative refuses to leave your department or continues to question you and other staff, contact hospital security. </a:t>
            </a:r>
          </a:p>
        </p:txBody>
      </p:sp>
    </p:spTree>
    <p:extLst>
      <p:ext uri="{BB962C8B-B14F-4D97-AF65-F5344CB8AC3E}">
        <p14:creationId xmlns:p14="http://schemas.microsoft.com/office/powerpoint/2010/main" val="4198955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chemeClr val="bg2">
                    <a:lumMod val="50000"/>
                  </a:schemeClr>
                </a:solidFill>
              </a:rPr>
              <a:t>Compliance: Bottom Line </a:t>
            </a:r>
          </a:p>
        </p:txBody>
      </p:sp>
      <p:sp>
        <p:nvSpPr>
          <p:cNvPr id="4" name="Slide Number Placeholder 3"/>
          <p:cNvSpPr>
            <a:spLocks noGrp="1"/>
          </p:cNvSpPr>
          <p:nvPr>
            <p:ph type="sldNum" sz="quarter" idx="12"/>
          </p:nvPr>
        </p:nvSpPr>
        <p:spPr/>
        <p:txBody>
          <a:bodyPr/>
          <a:lstStyle/>
          <a:p>
            <a:fld id="{E6CAFEF2-EA65-4A14-855D-C231E0914358}" type="slidenum">
              <a:rPr lang="en-US" smtClean="0"/>
              <a:pPr/>
              <a:t>23</a:t>
            </a:fld>
            <a:endParaRPr lang="en-US" dirty="0"/>
          </a:p>
        </p:txBody>
      </p:sp>
      <p:sp>
        <p:nvSpPr>
          <p:cNvPr id="2" name="Content Placeholder 1"/>
          <p:cNvSpPr>
            <a:spLocks noGrp="1"/>
          </p:cNvSpPr>
          <p:nvPr>
            <p:ph sz="quarter" idx="14"/>
          </p:nvPr>
        </p:nvSpPr>
        <p:spPr>
          <a:xfrm>
            <a:off x="368301" y="2095500"/>
            <a:ext cx="10156824" cy="4267200"/>
          </a:xfrm>
        </p:spPr>
        <p:txBody>
          <a:bodyPr>
            <a:normAutofit/>
          </a:bodyPr>
          <a:lstStyle/>
          <a:p>
            <a:pPr>
              <a:lnSpc>
                <a:spcPct val="100000"/>
              </a:lnSpc>
            </a:pPr>
            <a:r>
              <a:rPr lang="en-US" dirty="0"/>
              <a:t>You cannot access any patient’s record that contains PHI without a job-specific reason/ justification, or NEED TO KNOW.</a:t>
            </a:r>
          </a:p>
          <a:p>
            <a:pPr>
              <a:lnSpc>
                <a:spcPct val="100000"/>
              </a:lnSpc>
            </a:pPr>
            <a:endParaRPr lang="en-US" dirty="0"/>
          </a:p>
          <a:p>
            <a:pPr>
              <a:lnSpc>
                <a:spcPct val="100000"/>
              </a:lnSpc>
            </a:pPr>
            <a:r>
              <a:rPr lang="en-US" dirty="0"/>
              <a:t>This includes access to your family members’, friends’, or other employees’, PHI who are patients at the hospital.</a:t>
            </a:r>
          </a:p>
          <a:p>
            <a:pPr>
              <a:lnSpc>
                <a:spcPct val="100000"/>
              </a:lnSpc>
            </a:pPr>
            <a:endParaRPr lang="en-US" dirty="0"/>
          </a:p>
          <a:p>
            <a:pPr>
              <a:lnSpc>
                <a:spcPct val="100000"/>
              </a:lnSpc>
            </a:pPr>
            <a:r>
              <a:rPr lang="en-US" dirty="0"/>
              <a:t>Violations of UMCNO’s HIPAA policy will result in immediate termination of access, and possible termination of your employment.</a:t>
            </a:r>
          </a:p>
        </p:txBody>
      </p:sp>
    </p:spTree>
    <p:extLst>
      <p:ext uri="{BB962C8B-B14F-4D97-AF65-F5344CB8AC3E}">
        <p14:creationId xmlns:p14="http://schemas.microsoft.com/office/powerpoint/2010/main" val="17379109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Compliance</a:t>
            </a:r>
          </a:p>
        </p:txBody>
      </p:sp>
      <p:sp>
        <p:nvSpPr>
          <p:cNvPr id="4" name="Slide Number Placeholder 3"/>
          <p:cNvSpPr>
            <a:spLocks noGrp="1"/>
          </p:cNvSpPr>
          <p:nvPr>
            <p:ph type="sldNum" sz="quarter" idx="12"/>
          </p:nvPr>
        </p:nvSpPr>
        <p:spPr/>
        <p:txBody>
          <a:bodyPr/>
          <a:lstStyle/>
          <a:p>
            <a:fld id="{E6CAFEF2-EA65-4A14-855D-C231E0914358}" type="slidenum">
              <a:rPr lang="en-US" smtClean="0"/>
              <a:pPr/>
              <a:t>24</a:t>
            </a:fld>
            <a:endParaRPr lang="en-US"/>
          </a:p>
        </p:txBody>
      </p:sp>
      <p:sp>
        <p:nvSpPr>
          <p:cNvPr id="2" name="Content Placeholder 1"/>
          <p:cNvSpPr>
            <a:spLocks noGrp="1"/>
          </p:cNvSpPr>
          <p:nvPr>
            <p:ph sz="quarter" idx="14"/>
          </p:nvPr>
        </p:nvSpPr>
        <p:spPr/>
        <p:txBody>
          <a:bodyPr/>
          <a:lstStyle/>
          <a:p>
            <a:pPr marL="0" indent="0" algn="ctr">
              <a:lnSpc>
                <a:spcPct val="100000"/>
              </a:lnSpc>
              <a:buNone/>
            </a:pPr>
            <a:r>
              <a:rPr lang="en-US" sz="2700" dirty="0"/>
              <a:t>It’s </a:t>
            </a:r>
            <a:r>
              <a:rPr lang="en-US" sz="2700" b="1" u="sng" dirty="0"/>
              <a:t>EVERYONE’S job</a:t>
            </a:r>
            <a:r>
              <a:rPr lang="en-US" sz="2700" dirty="0"/>
              <a:t>!</a:t>
            </a:r>
          </a:p>
          <a:p>
            <a:pPr marL="0" indent="0">
              <a:lnSpc>
                <a:spcPct val="100000"/>
              </a:lnSpc>
              <a:buNone/>
            </a:pPr>
            <a:endParaRPr lang="en-US" sz="2700" dirty="0"/>
          </a:p>
          <a:p>
            <a:pPr marL="0" indent="0">
              <a:lnSpc>
                <a:spcPct val="100000"/>
              </a:lnSpc>
              <a:buNone/>
            </a:pPr>
            <a:endParaRPr lang="en-US" dirty="0"/>
          </a:p>
          <a:p>
            <a:pPr marL="0" indent="0">
              <a:lnSpc>
                <a:spcPct val="100000"/>
              </a:lnSpc>
              <a:buNone/>
            </a:pPr>
            <a:r>
              <a:rPr lang="en-US" sz="2400" dirty="0"/>
              <a:t>If you have any question or concern about something not being done correctly or properly, speak to your supervisor, director, or administrator, or call the Compliance Dept. at #2-3532.</a:t>
            </a:r>
          </a:p>
        </p:txBody>
      </p:sp>
    </p:spTree>
    <p:extLst>
      <p:ext uri="{BB962C8B-B14F-4D97-AF65-F5344CB8AC3E}">
        <p14:creationId xmlns:p14="http://schemas.microsoft.com/office/powerpoint/2010/main" val="17633599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91A65E-C5E2-435B-BB72-DEEA54710170}"/>
              </a:ext>
            </a:extLst>
          </p:cNvPr>
          <p:cNvPicPr>
            <a:picLocks noChangeAspect="1"/>
          </p:cNvPicPr>
          <p:nvPr/>
        </p:nvPicPr>
        <p:blipFill>
          <a:blip r:embed="rId2"/>
          <a:stretch>
            <a:fillRect/>
          </a:stretch>
        </p:blipFill>
        <p:spPr>
          <a:xfrm>
            <a:off x="0" y="-1"/>
            <a:ext cx="7372472" cy="1595535"/>
          </a:xfrm>
          <a:prstGeom prst="rect">
            <a:avLst/>
          </a:prstGeom>
        </p:spPr>
      </p:pic>
      <p:pic>
        <p:nvPicPr>
          <p:cNvPr id="6" name="Picture 5">
            <a:extLst>
              <a:ext uri="{FF2B5EF4-FFF2-40B4-BE49-F238E27FC236}">
                <a16:creationId xmlns:a16="http://schemas.microsoft.com/office/drawing/2014/main" id="{CA02A941-7DF1-46D2-8A49-5FDCBD129CB4}"/>
              </a:ext>
            </a:extLst>
          </p:cNvPr>
          <p:cNvPicPr/>
          <p:nvPr/>
        </p:nvPicPr>
        <p:blipFill>
          <a:blip r:embed="rId3">
            <a:extLst>
              <a:ext uri="{28A0092B-C50C-407E-A947-70E740481C1C}">
                <a14:useLocalDpi xmlns:a14="http://schemas.microsoft.com/office/drawing/2010/main" val="0"/>
              </a:ext>
            </a:extLst>
          </a:blip>
          <a:stretch>
            <a:fillRect/>
          </a:stretch>
        </p:blipFill>
        <p:spPr>
          <a:xfrm>
            <a:off x="8894652" y="0"/>
            <a:ext cx="2660018" cy="1595535"/>
          </a:xfrm>
          <a:prstGeom prst="rect">
            <a:avLst/>
          </a:prstGeom>
        </p:spPr>
      </p:pic>
      <p:pic>
        <p:nvPicPr>
          <p:cNvPr id="7" name="Picture 6">
            <a:extLst>
              <a:ext uri="{FF2B5EF4-FFF2-40B4-BE49-F238E27FC236}">
                <a16:creationId xmlns:a16="http://schemas.microsoft.com/office/drawing/2014/main" id="{89439546-504A-4D85-86D1-F29EABC481B3}"/>
              </a:ext>
            </a:extLst>
          </p:cNvPr>
          <p:cNvPicPr>
            <a:picLocks noChangeAspect="1"/>
          </p:cNvPicPr>
          <p:nvPr/>
        </p:nvPicPr>
        <p:blipFill>
          <a:blip r:embed="rId4"/>
          <a:stretch>
            <a:fillRect/>
          </a:stretch>
        </p:blipFill>
        <p:spPr>
          <a:xfrm>
            <a:off x="1063690" y="1918860"/>
            <a:ext cx="9647853" cy="4756334"/>
          </a:xfrm>
          <a:prstGeom prst="rect">
            <a:avLst/>
          </a:prstGeom>
        </p:spPr>
      </p:pic>
    </p:spTree>
    <p:extLst>
      <p:ext uri="{BB962C8B-B14F-4D97-AF65-F5344CB8AC3E}">
        <p14:creationId xmlns:p14="http://schemas.microsoft.com/office/powerpoint/2010/main" val="21942663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Louisiana Family Caregiver Act</a:t>
            </a:r>
          </a:p>
        </p:txBody>
      </p:sp>
      <p:sp>
        <p:nvSpPr>
          <p:cNvPr id="4" name="Slide Number Placeholder 3"/>
          <p:cNvSpPr>
            <a:spLocks noGrp="1"/>
          </p:cNvSpPr>
          <p:nvPr>
            <p:ph type="sldNum" sz="quarter" idx="12"/>
          </p:nvPr>
        </p:nvSpPr>
        <p:spPr/>
        <p:txBody>
          <a:bodyPr/>
          <a:lstStyle/>
          <a:p>
            <a:fld id="{E6CAFEF2-EA65-4A14-855D-C231E0914358}" type="slidenum">
              <a:rPr lang="en-US" smtClean="0"/>
              <a:pPr/>
              <a:t>26</a:t>
            </a:fld>
            <a:endParaRPr lang="en-US"/>
          </a:p>
        </p:txBody>
      </p:sp>
      <p:sp>
        <p:nvSpPr>
          <p:cNvPr id="2" name="Content Placeholder 1"/>
          <p:cNvSpPr>
            <a:spLocks noGrp="1"/>
          </p:cNvSpPr>
          <p:nvPr>
            <p:ph sz="quarter" idx="14"/>
          </p:nvPr>
        </p:nvSpPr>
        <p:spPr/>
        <p:txBody>
          <a:bodyPr>
            <a:normAutofit/>
          </a:bodyPr>
          <a:lstStyle/>
          <a:p>
            <a:pPr>
              <a:lnSpc>
                <a:spcPct val="100000"/>
              </a:lnSpc>
            </a:pPr>
            <a:r>
              <a:rPr lang="en-US" dirty="0"/>
              <a:t>The Louisiana Family Caregiver Act requires the hospital to ask admitted patients who will be caring for them when they go home.   It can be anyone the patient designates.  </a:t>
            </a:r>
          </a:p>
          <a:p>
            <a:pPr>
              <a:lnSpc>
                <a:spcPct val="100000"/>
              </a:lnSpc>
            </a:pPr>
            <a:r>
              <a:rPr lang="en-US" dirty="0"/>
              <a:t>The hospital must record the caregiver’s name, telephone number, and address in the medical record before discharge. </a:t>
            </a:r>
          </a:p>
          <a:p>
            <a:pPr>
              <a:lnSpc>
                <a:spcPct val="100000"/>
              </a:lnSpc>
            </a:pPr>
            <a:r>
              <a:rPr lang="en-US" dirty="0"/>
              <a:t>The designated caregiver is to receive all the home care education and instructions, along with the patient. </a:t>
            </a:r>
          </a:p>
          <a:p>
            <a:pPr>
              <a:lnSpc>
                <a:spcPct val="100000"/>
              </a:lnSpc>
            </a:pPr>
            <a:r>
              <a:rPr lang="en-US" dirty="0"/>
              <a:t>The patient may decline to designate a caregiver.</a:t>
            </a:r>
          </a:p>
          <a:p>
            <a:endParaRPr lang="en-US" dirty="0"/>
          </a:p>
        </p:txBody>
      </p:sp>
    </p:spTree>
    <p:extLst>
      <p:ext uri="{BB962C8B-B14F-4D97-AF65-F5344CB8AC3E}">
        <p14:creationId xmlns:p14="http://schemas.microsoft.com/office/powerpoint/2010/main" val="4215502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Service Animals</a:t>
            </a:r>
          </a:p>
        </p:txBody>
      </p:sp>
      <p:sp>
        <p:nvSpPr>
          <p:cNvPr id="4" name="Slide Number Placeholder 3"/>
          <p:cNvSpPr>
            <a:spLocks noGrp="1"/>
          </p:cNvSpPr>
          <p:nvPr>
            <p:ph type="sldNum" sz="quarter" idx="12"/>
          </p:nvPr>
        </p:nvSpPr>
        <p:spPr/>
        <p:txBody>
          <a:bodyPr/>
          <a:lstStyle/>
          <a:p>
            <a:fld id="{E6CAFEF2-EA65-4A14-855D-C231E0914358}" type="slidenum">
              <a:rPr lang="en-US" smtClean="0"/>
              <a:pPr/>
              <a:t>27</a:t>
            </a:fld>
            <a:endParaRPr lang="en-US"/>
          </a:p>
        </p:txBody>
      </p:sp>
      <p:sp>
        <p:nvSpPr>
          <p:cNvPr id="2" name="Content Placeholder 1"/>
          <p:cNvSpPr>
            <a:spLocks noGrp="1"/>
          </p:cNvSpPr>
          <p:nvPr>
            <p:ph sz="quarter" idx="14"/>
          </p:nvPr>
        </p:nvSpPr>
        <p:spPr/>
        <p:txBody>
          <a:bodyPr>
            <a:normAutofit/>
          </a:bodyPr>
          <a:lstStyle/>
          <a:p>
            <a:pPr>
              <a:lnSpc>
                <a:spcPct val="100000"/>
              </a:lnSpc>
            </a:pPr>
            <a:r>
              <a:rPr lang="en-US" dirty="0"/>
              <a:t>UMCNO allows the use of a service animal (unless it is a bird, reptile or cat) within the facility by a patient unless the patient is:</a:t>
            </a:r>
          </a:p>
          <a:p>
            <a:pPr lvl="1">
              <a:lnSpc>
                <a:spcPct val="100000"/>
              </a:lnSpc>
            </a:pPr>
            <a:r>
              <a:rPr lang="en-US" dirty="0"/>
              <a:t>receiving services that would not allow the patient to be in full control of the animal at all times </a:t>
            </a:r>
          </a:p>
          <a:p>
            <a:pPr lvl="1">
              <a:lnSpc>
                <a:spcPct val="100000"/>
              </a:lnSpc>
            </a:pPr>
            <a:r>
              <a:rPr lang="en-US" dirty="0"/>
              <a:t>if it creates a serious infection control issue.</a:t>
            </a:r>
          </a:p>
          <a:p>
            <a:pPr lvl="1">
              <a:lnSpc>
                <a:spcPct val="100000"/>
              </a:lnSpc>
            </a:pPr>
            <a:endParaRPr lang="en-US" dirty="0"/>
          </a:p>
          <a:p>
            <a:pPr>
              <a:lnSpc>
                <a:spcPct val="100000"/>
              </a:lnSpc>
            </a:pPr>
            <a:r>
              <a:rPr lang="en-US" dirty="0"/>
              <a:t>Service animals accompanying visitors may also be allowed to access the facility.</a:t>
            </a:r>
          </a:p>
          <a:p>
            <a:pPr>
              <a:lnSpc>
                <a:spcPct val="100000"/>
              </a:lnSpc>
            </a:pPr>
            <a:endParaRPr lang="en-US" dirty="0"/>
          </a:p>
          <a:p>
            <a:pPr>
              <a:lnSpc>
                <a:spcPct val="100000"/>
              </a:lnSpc>
            </a:pPr>
            <a:r>
              <a:rPr lang="en-US" dirty="0"/>
              <a:t>Service animals are not allowed in ICU units, the ED rooms, areas where patients are immunocompromised, isolation rooms, food and medication preparation areas, areas where sterility is required, diagnostic areas, operating room, or dialysis unit.</a:t>
            </a:r>
          </a:p>
          <a:p>
            <a:pPr>
              <a:lnSpc>
                <a:spcPct val="100000"/>
              </a:lnSpc>
            </a:pPr>
            <a:endParaRPr lang="en-US" dirty="0"/>
          </a:p>
          <a:p>
            <a:pPr>
              <a:lnSpc>
                <a:spcPct val="100000"/>
              </a:lnSpc>
            </a:pPr>
            <a:r>
              <a:rPr lang="en-US" dirty="0"/>
              <a:t>Emotional support animals are NOT service animals and are never allowed at UMCNO.</a:t>
            </a:r>
          </a:p>
        </p:txBody>
      </p:sp>
    </p:spTree>
    <p:extLst>
      <p:ext uri="{BB962C8B-B14F-4D97-AF65-F5344CB8AC3E}">
        <p14:creationId xmlns:p14="http://schemas.microsoft.com/office/powerpoint/2010/main" val="1680562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1">
            <a:extLst>
              <a:ext uri="{FF2B5EF4-FFF2-40B4-BE49-F238E27FC236}">
                <a16:creationId xmlns:a16="http://schemas.microsoft.com/office/drawing/2014/main" id="{D8667F64-6F19-F782-192E-7B1ED782E2E2}"/>
              </a:ext>
            </a:extLst>
          </p:cNvPr>
          <p:cNvPicPr>
            <a:picLocks noGrp="1" noChangeAspect="1"/>
          </p:cNvPicPr>
          <p:nvPr>
            <p:ph sz="quarter" idx="14"/>
          </p:nvPr>
        </p:nvPicPr>
        <p:blipFill rotWithShape="1">
          <a:blip r:embed="rId2">
            <a:extLst>
              <a:ext uri="{96DAC541-7B7A-43D3-8B79-37D633B846F1}">
                <asvg:svgBlip xmlns:asvg="http://schemas.microsoft.com/office/drawing/2016/SVG/main" r:embed="rId3"/>
              </a:ext>
            </a:extLst>
          </a:blip>
          <a:srcRect b="15076"/>
          <a:stretch/>
        </p:blipFill>
        <p:spPr>
          <a:xfrm>
            <a:off x="368298" y="193367"/>
            <a:ext cx="11698713" cy="5588455"/>
          </a:xfrm>
          <a:prstGeom prst="rect">
            <a:avLst/>
          </a:prstGeom>
        </p:spPr>
      </p:pic>
    </p:spTree>
    <p:extLst>
      <p:ext uri="{BB962C8B-B14F-4D97-AF65-F5344CB8AC3E}">
        <p14:creationId xmlns:p14="http://schemas.microsoft.com/office/powerpoint/2010/main" val="35607555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400" dirty="0">
                <a:solidFill>
                  <a:schemeClr val="tx2">
                    <a:lumMod val="65000"/>
                    <a:lumOff val="35000"/>
                  </a:schemeClr>
                </a:solidFill>
              </a:rPr>
              <a:t>SAFETY</a:t>
            </a:r>
            <a:br>
              <a:rPr lang="en-US" dirty="0">
                <a:solidFill>
                  <a:schemeClr val="tx2">
                    <a:lumMod val="65000"/>
                    <a:lumOff val="35000"/>
                  </a:schemeClr>
                </a:solidFill>
              </a:rPr>
            </a:br>
            <a:r>
              <a:rPr lang="en-US" sz="2200" dirty="0">
                <a:solidFill>
                  <a:schemeClr val="tx2">
                    <a:lumMod val="65000"/>
                    <a:lumOff val="35000"/>
                  </a:schemeClr>
                </a:solidFill>
              </a:rPr>
              <a:t>B-SAFE &amp; Don’t Hesitate…Escalate Guidelines</a:t>
            </a:r>
            <a:endParaRPr lang="en-US" dirty="0">
              <a:solidFill>
                <a:schemeClr val="tx2">
                  <a:lumMod val="65000"/>
                  <a:lumOff val="35000"/>
                </a:schemeClr>
              </a:solidFill>
            </a:endParaRPr>
          </a:p>
        </p:txBody>
      </p:sp>
      <p:sp>
        <p:nvSpPr>
          <p:cNvPr id="4" name="Slide Number Placeholder 3"/>
          <p:cNvSpPr>
            <a:spLocks noGrp="1"/>
          </p:cNvSpPr>
          <p:nvPr>
            <p:ph type="sldNum" sz="quarter" idx="12"/>
          </p:nvPr>
        </p:nvSpPr>
        <p:spPr/>
        <p:txBody>
          <a:bodyPr/>
          <a:lstStyle/>
          <a:p>
            <a:fld id="{E6CAFEF2-EA65-4A14-855D-C231E0914358}" type="slidenum">
              <a:rPr lang="en-US" smtClean="0"/>
              <a:pPr/>
              <a:t>29</a:t>
            </a:fld>
            <a:endParaRPr lang="en-US"/>
          </a:p>
        </p:txBody>
      </p:sp>
      <p:sp>
        <p:nvSpPr>
          <p:cNvPr id="2" name="Content Placeholder 1"/>
          <p:cNvSpPr>
            <a:spLocks noGrp="1"/>
          </p:cNvSpPr>
          <p:nvPr>
            <p:ph sz="quarter" idx="14"/>
          </p:nvPr>
        </p:nvSpPr>
        <p:spPr/>
        <p:txBody>
          <a:bodyPr>
            <a:noAutofit/>
          </a:bodyPr>
          <a:lstStyle/>
          <a:p>
            <a:pPr>
              <a:lnSpc>
                <a:spcPct val="100000"/>
              </a:lnSpc>
            </a:pPr>
            <a:r>
              <a:rPr lang="en-US" sz="2400" dirty="0"/>
              <a:t>It is </a:t>
            </a:r>
            <a:r>
              <a:rPr lang="en-US" sz="2400" b="1" dirty="0">
                <a:solidFill>
                  <a:schemeClr val="accent4">
                    <a:lumMod val="75000"/>
                  </a:schemeClr>
                </a:solidFill>
              </a:rPr>
              <a:t>everyone’s</a:t>
            </a:r>
            <a:r>
              <a:rPr lang="en-US" sz="2400" dirty="0"/>
              <a:t> responsibility to help keep patients, visitors, volunteers, providers and staff SAFE. </a:t>
            </a:r>
          </a:p>
          <a:p>
            <a:pPr>
              <a:lnSpc>
                <a:spcPct val="100000"/>
              </a:lnSpc>
            </a:pPr>
            <a:r>
              <a:rPr lang="en-US" sz="2400" dirty="0"/>
              <a:t>Report any event that causes concern or could potentially cause harm, a medical error or near miss, prevents you from appropriately caring for a patient.</a:t>
            </a:r>
          </a:p>
          <a:p>
            <a:pPr lvl="1"/>
            <a:r>
              <a:rPr lang="en-US" sz="1867" dirty="0"/>
              <a:t>You can report an event through the RL solutions icon located on a computer desktop screen  or through the LCMC Intranet’s home page</a:t>
            </a:r>
          </a:p>
          <a:p>
            <a:pPr lvl="1"/>
            <a:r>
              <a:rPr lang="en-US" sz="1867" dirty="0"/>
              <a:t>If you need immediate assistance, follow Don’t Hesitate…Escalate guidelines.</a:t>
            </a:r>
          </a:p>
        </p:txBody>
      </p:sp>
      <p:pic>
        <p:nvPicPr>
          <p:cNvPr id="5" name="Picture 4">
            <a:extLst>
              <a:ext uri="{FF2B5EF4-FFF2-40B4-BE49-F238E27FC236}">
                <a16:creationId xmlns:a16="http://schemas.microsoft.com/office/drawing/2014/main" id="{224113E7-F2BC-C343-293B-027F283504B1}"/>
              </a:ext>
            </a:extLst>
          </p:cNvPr>
          <p:cNvPicPr>
            <a:picLocks noChangeAspect="1"/>
          </p:cNvPicPr>
          <p:nvPr/>
        </p:nvPicPr>
        <p:blipFill>
          <a:blip r:embed="rId2"/>
          <a:stretch>
            <a:fillRect/>
          </a:stretch>
        </p:blipFill>
        <p:spPr>
          <a:xfrm>
            <a:off x="7596555" y="4752334"/>
            <a:ext cx="1462838" cy="1462838"/>
          </a:xfrm>
          <a:prstGeom prst="rect">
            <a:avLst/>
          </a:prstGeom>
        </p:spPr>
      </p:pic>
    </p:spTree>
    <p:extLst>
      <p:ext uri="{BB962C8B-B14F-4D97-AF65-F5344CB8AC3E}">
        <p14:creationId xmlns:p14="http://schemas.microsoft.com/office/powerpoint/2010/main" val="21809419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733" dirty="0">
                <a:solidFill>
                  <a:schemeClr val="bg2">
                    <a:lumMod val="50000"/>
                  </a:schemeClr>
                </a:solidFill>
              </a:rPr>
              <a:t>MISSION, VISION, CORE VALUES</a:t>
            </a:r>
          </a:p>
        </p:txBody>
      </p:sp>
      <p:sp>
        <p:nvSpPr>
          <p:cNvPr id="4" name="Slide Number Placeholder 3"/>
          <p:cNvSpPr>
            <a:spLocks noGrp="1"/>
          </p:cNvSpPr>
          <p:nvPr>
            <p:ph type="sldNum" sz="quarter" idx="12"/>
          </p:nvPr>
        </p:nvSpPr>
        <p:spPr/>
        <p:txBody>
          <a:bodyPr/>
          <a:lstStyle/>
          <a:p>
            <a:fld id="{E6CAFEF2-EA65-4A14-855D-C231E0914358}" type="slidenum">
              <a:rPr lang="en-US" smtClean="0"/>
              <a:pPr/>
              <a:t>3</a:t>
            </a:fld>
            <a:endParaRPr lang="en-US"/>
          </a:p>
        </p:txBody>
      </p:sp>
      <p:sp>
        <p:nvSpPr>
          <p:cNvPr id="2" name="Content Placeholder 1"/>
          <p:cNvSpPr>
            <a:spLocks noGrp="1"/>
          </p:cNvSpPr>
          <p:nvPr>
            <p:ph sz="quarter" idx="14"/>
          </p:nvPr>
        </p:nvSpPr>
        <p:spPr>
          <a:xfrm>
            <a:off x="792692" y="2495586"/>
            <a:ext cx="10156824" cy="4762500"/>
          </a:xfrm>
        </p:spPr>
        <p:txBody>
          <a:bodyPr>
            <a:noAutofit/>
          </a:bodyPr>
          <a:lstStyle/>
          <a:p>
            <a:pPr marL="0" indent="0" algn="ctr">
              <a:buNone/>
            </a:pPr>
            <a:endParaRPr lang="en-US" b="1" dirty="0"/>
          </a:p>
          <a:p>
            <a:pPr>
              <a:lnSpc>
                <a:spcPct val="100000"/>
              </a:lnSpc>
            </a:pPr>
            <a:r>
              <a:rPr lang="en-US" sz="2667" dirty="0"/>
              <a:t>We bring heart and soul. We're in it together. We give a little extra.</a:t>
            </a:r>
          </a:p>
        </p:txBody>
      </p:sp>
      <p:sp>
        <p:nvSpPr>
          <p:cNvPr id="5" name="TextBox 4">
            <a:extLst>
              <a:ext uri="{FF2B5EF4-FFF2-40B4-BE49-F238E27FC236}">
                <a16:creationId xmlns:a16="http://schemas.microsoft.com/office/drawing/2014/main" id="{B571AD9E-651F-4949-9B42-32A1E2FD9A19}"/>
              </a:ext>
            </a:extLst>
          </p:cNvPr>
          <p:cNvSpPr txBox="1"/>
          <p:nvPr/>
        </p:nvSpPr>
        <p:spPr>
          <a:xfrm>
            <a:off x="1793380" y="1598103"/>
            <a:ext cx="6705600" cy="666786"/>
          </a:xfrm>
          <a:prstGeom prst="rect">
            <a:avLst/>
          </a:prstGeom>
          <a:noFill/>
        </p:spPr>
        <p:txBody>
          <a:bodyPr wrap="square" rtlCol="0">
            <a:spAutoFit/>
          </a:bodyPr>
          <a:lstStyle/>
          <a:p>
            <a:pPr algn="ctr"/>
            <a:r>
              <a:rPr lang="en-US" sz="3733" b="1" dirty="0"/>
              <a:t>Our VALUES</a:t>
            </a:r>
          </a:p>
        </p:txBody>
      </p:sp>
    </p:spTree>
    <p:extLst>
      <p:ext uri="{BB962C8B-B14F-4D97-AF65-F5344CB8AC3E}">
        <p14:creationId xmlns:p14="http://schemas.microsoft.com/office/powerpoint/2010/main" val="2467457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3DCA5C9-2E11-4C67-86EB-AE1DE127DC64}" type="slidenum">
              <a:rPr lang="en-US" smtClean="0"/>
              <a:pPr/>
              <a:t>30</a:t>
            </a:fld>
            <a:endParaRPr lang="en-US" dirty="0"/>
          </a:p>
        </p:txBody>
      </p:sp>
      <p:sp>
        <p:nvSpPr>
          <p:cNvPr id="11" name="Rectangle 10">
            <a:extLst>
              <a:ext uri="{FF2B5EF4-FFF2-40B4-BE49-F238E27FC236}">
                <a16:creationId xmlns:a16="http://schemas.microsoft.com/office/drawing/2014/main" id="{5133AD63-C1C4-4141-9A69-8B763810F4AE}"/>
              </a:ext>
            </a:extLst>
          </p:cNvPr>
          <p:cNvSpPr/>
          <p:nvPr/>
        </p:nvSpPr>
        <p:spPr>
          <a:xfrm>
            <a:off x="368300" y="278770"/>
            <a:ext cx="7404100" cy="584775"/>
          </a:xfrm>
          <a:prstGeom prst="rect">
            <a:avLst/>
          </a:prstGeom>
        </p:spPr>
        <p:txBody>
          <a:bodyPr wrap="square">
            <a:spAutoFit/>
          </a:bodyPr>
          <a:lstStyle/>
          <a:p>
            <a:r>
              <a:rPr lang="en-US" sz="3200" b="1" dirty="0">
                <a:solidFill>
                  <a:srgbClr val="97D700"/>
                </a:solidFill>
                <a:latin typeface="Georgia" panose="02040502050405020303" pitchFamily="18" charset="0"/>
              </a:rPr>
              <a:t>BSafe: Incident Reporting System</a:t>
            </a:r>
          </a:p>
        </p:txBody>
      </p:sp>
      <p:sp>
        <p:nvSpPr>
          <p:cNvPr id="7" name="Rectangle 6">
            <a:extLst>
              <a:ext uri="{FF2B5EF4-FFF2-40B4-BE49-F238E27FC236}">
                <a16:creationId xmlns:a16="http://schemas.microsoft.com/office/drawing/2014/main" id="{17C0E1A2-3963-49DF-8C0B-13D699F370D9}"/>
              </a:ext>
            </a:extLst>
          </p:cNvPr>
          <p:cNvSpPr/>
          <p:nvPr/>
        </p:nvSpPr>
        <p:spPr>
          <a:xfrm>
            <a:off x="368300" y="2544701"/>
            <a:ext cx="5016500" cy="2554545"/>
          </a:xfrm>
          <a:prstGeom prst="rect">
            <a:avLst/>
          </a:prstGeom>
        </p:spPr>
        <p:txBody>
          <a:bodyPr wrap="square">
            <a:spAutoFit/>
          </a:bodyPr>
          <a:lstStyle/>
          <a:p>
            <a:pPr marL="214313" indent="-214313">
              <a:buFont typeface="Arial" panose="020B0604020202020204" pitchFamily="34" charset="0"/>
              <a:buChar char="•"/>
            </a:pPr>
            <a:r>
              <a:rPr lang="en-US" sz="2000" dirty="0">
                <a:latin typeface="Georgia" panose="02040502050405020303" pitchFamily="18" charset="0"/>
              </a:rPr>
              <a:t>Icon found on all LCMC desktops</a:t>
            </a:r>
          </a:p>
          <a:p>
            <a:endParaRPr lang="en-US" sz="2000" dirty="0">
              <a:latin typeface="Georgia" panose="02040502050405020303" pitchFamily="18" charset="0"/>
            </a:endParaRPr>
          </a:p>
          <a:p>
            <a:pPr marL="214313" indent="-214313">
              <a:buFont typeface="Arial" panose="020B0604020202020204" pitchFamily="34" charset="0"/>
              <a:buChar char="•"/>
            </a:pPr>
            <a:r>
              <a:rPr lang="en-US" sz="2000" dirty="0">
                <a:latin typeface="Georgia" panose="02040502050405020303" pitchFamily="18" charset="0"/>
              </a:rPr>
              <a:t>Username:    </a:t>
            </a:r>
            <a:r>
              <a:rPr lang="en-US" sz="2000" dirty="0" err="1">
                <a:latin typeface="Georgia" panose="02040502050405020303" pitchFamily="18" charset="0"/>
              </a:rPr>
              <a:t>john.smith</a:t>
            </a:r>
            <a:endParaRPr lang="en-US" sz="2000" dirty="0">
              <a:latin typeface="Georgia" panose="02040502050405020303" pitchFamily="18" charset="0"/>
            </a:endParaRPr>
          </a:p>
          <a:p>
            <a:pPr marL="557213" lvl="1" indent="-214313">
              <a:buFont typeface="Arial" panose="020B0604020202020204" pitchFamily="34" charset="0"/>
              <a:buChar char="•"/>
            </a:pPr>
            <a:r>
              <a:rPr lang="en-US" sz="2000" dirty="0">
                <a:latin typeface="Georgia" panose="02040502050405020303" pitchFamily="18" charset="0"/>
              </a:rPr>
              <a:t>Do NOT include @</a:t>
            </a:r>
            <a:r>
              <a:rPr lang="en-US" sz="2000" dirty="0" err="1">
                <a:latin typeface="Georgia" panose="02040502050405020303" pitchFamily="18" charset="0"/>
              </a:rPr>
              <a:t>lcmchealth</a:t>
            </a:r>
            <a:endParaRPr lang="en-US" sz="2000" dirty="0">
              <a:latin typeface="Georgia" panose="02040502050405020303" pitchFamily="18" charset="0"/>
            </a:endParaRPr>
          </a:p>
          <a:p>
            <a:pPr marL="557213" lvl="1" indent="-214313">
              <a:buFont typeface="Arial" panose="020B0604020202020204" pitchFamily="34" charset="0"/>
              <a:buChar char="•"/>
            </a:pPr>
            <a:endParaRPr lang="en-US" sz="2000" dirty="0">
              <a:latin typeface="Georgia" panose="02040502050405020303" pitchFamily="18" charset="0"/>
            </a:endParaRPr>
          </a:p>
          <a:p>
            <a:pPr marL="214313" indent="-214313">
              <a:buFont typeface="Arial" panose="020B0604020202020204" pitchFamily="34" charset="0"/>
              <a:buChar char="•"/>
            </a:pPr>
            <a:r>
              <a:rPr lang="en-US" sz="2000" dirty="0">
                <a:latin typeface="Georgia" panose="02040502050405020303" pitchFamily="18" charset="0"/>
              </a:rPr>
              <a:t>Password: same as LCMC/Epic</a:t>
            </a:r>
          </a:p>
          <a:p>
            <a:pPr marL="342900" lvl="1"/>
            <a:endParaRPr lang="en-US" sz="2000" dirty="0">
              <a:latin typeface="Georgia" panose="02040502050405020303" pitchFamily="18" charset="0"/>
            </a:endParaRPr>
          </a:p>
          <a:p>
            <a:pPr marL="214313" indent="-214313">
              <a:buFont typeface="Arial" panose="020B0604020202020204" pitchFamily="34" charset="0"/>
              <a:buChar char="•"/>
            </a:pPr>
            <a:r>
              <a:rPr lang="en-US" sz="2000" dirty="0">
                <a:latin typeface="Georgia" panose="02040502050405020303" pitchFamily="18" charset="0"/>
              </a:rPr>
              <a:t>Ability to submit anonymously</a:t>
            </a:r>
          </a:p>
        </p:txBody>
      </p:sp>
      <p:pic>
        <p:nvPicPr>
          <p:cNvPr id="8" name="Picture 7" descr="A close up of a sign&#10;&#10;Description automatically generated">
            <a:extLst>
              <a:ext uri="{FF2B5EF4-FFF2-40B4-BE49-F238E27FC236}">
                <a16:creationId xmlns:a16="http://schemas.microsoft.com/office/drawing/2014/main" id="{FE15C56B-C620-4179-9FD7-C0CACAE8E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9886" y="1118530"/>
            <a:ext cx="1422114" cy="1254148"/>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7C366408-5650-481D-829B-FC995DD5E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84800" y="949557"/>
            <a:ext cx="3417843" cy="4245483"/>
          </a:xfrm>
          <a:prstGeom prst="rect">
            <a:avLst/>
          </a:prstGeom>
        </p:spPr>
      </p:pic>
    </p:spTree>
    <p:extLst>
      <p:ext uri="{BB962C8B-B14F-4D97-AF65-F5344CB8AC3E}">
        <p14:creationId xmlns:p14="http://schemas.microsoft.com/office/powerpoint/2010/main" val="10257205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3DCA5C9-2E11-4C67-86EB-AE1DE127DC64}" type="slidenum">
              <a:rPr lang="en-US" smtClean="0"/>
              <a:pPr/>
              <a:t>31</a:t>
            </a:fld>
            <a:endParaRPr lang="en-US" dirty="0"/>
          </a:p>
        </p:txBody>
      </p:sp>
      <p:sp>
        <p:nvSpPr>
          <p:cNvPr id="2" name="Rectangle 1">
            <a:extLst>
              <a:ext uri="{FF2B5EF4-FFF2-40B4-BE49-F238E27FC236}">
                <a16:creationId xmlns:a16="http://schemas.microsoft.com/office/drawing/2014/main" id="{11A8A167-2F71-4A11-94B7-8BE7E2E099F4}"/>
              </a:ext>
            </a:extLst>
          </p:cNvPr>
          <p:cNvSpPr/>
          <p:nvPr/>
        </p:nvSpPr>
        <p:spPr>
          <a:xfrm>
            <a:off x="368300" y="245745"/>
            <a:ext cx="9217890" cy="584775"/>
          </a:xfrm>
          <a:prstGeom prst="rect">
            <a:avLst/>
          </a:prstGeom>
        </p:spPr>
        <p:txBody>
          <a:bodyPr wrap="square">
            <a:spAutoFit/>
          </a:bodyPr>
          <a:lstStyle/>
          <a:p>
            <a:r>
              <a:rPr lang="en-US" sz="3200" b="1" dirty="0">
                <a:solidFill>
                  <a:schemeClr val="accent5"/>
                </a:solidFill>
                <a:latin typeface="Georgia" panose="02040502050405020303" pitchFamily="18" charset="0"/>
              </a:rPr>
              <a:t>BSafe/Epic Interface</a:t>
            </a:r>
          </a:p>
        </p:txBody>
      </p:sp>
      <p:pic>
        <p:nvPicPr>
          <p:cNvPr id="3" name="Picture 2">
            <a:extLst>
              <a:ext uri="{FF2B5EF4-FFF2-40B4-BE49-F238E27FC236}">
                <a16:creationId xmlns:a16="http://schemas.microsoft.com/office/drawing/2014/main" id="{2C0BBB8A-3CE8-465A-8B66-91DC0E97BED3}"/>
              </a:ext>
            </a:extLst>
          </p:cNvPr>
          <p:cNvPicPr>
            <a:picLocks noChangeAspect="1"/>
          </p:cNvPicPr>
          <p:nvPr/>
        </p:nvPicPr>
        <p:blipFill>
          <a:blip r:embed="rId2"/>
          <a:stretch>
            <a:fillRect/>
          </a:stretch>
        </p:blipFill>
        <p:spPr>
          <a:xfrm>
            <a:off x="471162" y="1070373"/>
            <a:ext cx="7154273" cy="3801005"/>
          </a:xfrm>
          <a:prstGeom prst="rect">
            <a:avLst/>
          </a:prstGeom>
        </p:spPr>
      </p:pic>
    </p:spTree>
    <p:extLst>
      <p:ext uri="{BB962C8B-B14F-4D97-AF65-F5344CB8AC3E}">
        <p14:creationId xmlns:p14="http://schemas.microsoft.com/office/powerpoint/2010/main" val="11446145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Code</a:t>
            </a:r>
            <a:r>
              <a:rPr lang="en-US" sz="3733" dirty="0"/>
              <a:t> </a:t>
            </a:r>
            <a:r>
              <a:rPr lang="en-US" sz="3733" dirty="0">
                <a:solidFill>
                  <a:srgbClr val="C00000"/>
                </a:solidFill>
              </a:rPr>
              <a:t>Red</a:t>
            </a:r>
          </a:p>
        </p:txBody>
      </p:sp>
      <p:sp>
        <p:nvSpPr>
          <p:cNvPr id="4" name="Slide Number Placeholder 3"/>
          <p:cNvSpPr>
            <a:spLocks noGrp="1"/>
          </p:cNvSpPr>
          <p:nvPr>
            <p:ph type="sldNum" sz="quarter" idx="12"/>
          </p:nvPr>
        </p:nvSpPr>
        <p:spPr/>
        <p:txBody>
          <a:bodyPr/>
          <a:lstStyle/>
          <a:p>
            <a:fld id="{E6CAFEF2-EA65-4A14-855D-C231E0914358}" type="slidenum">
              <a:rPr lang="en-US" smtClean="0"/>
              <a:pPr/>
              <a:t>32</a:t>
            </a:fld>
            <a:endParaRPr lang="en-US"/>
          </a:p>
        </p:txBody>
      </p:sp>
      <p:sp>
        <p:nvSpPr>
          <p:cNvPr id="2" name="Content Placeholder 1"/>
          <p:cNvSpPr>
            <a:spLocks noGrp="1"/>
          </p:cNvSpPr>
          <p:nvPr>
            <p:ph sz="quarter" idx="14"/>
          </p:nvPr>
        </p:nvSpPr>
        <p:spPr/>
        <p:txBody>
          <a:bodyPr>
            <a:normAutofit/>
          </a:bodyPr>
          <a:lstStyle/>
          <a:p>
            <a:pPr>
              <a:buNone/>
            </a:pPr>
            <a:r>
              <a:rPr lang="en-US" b="1" dirty="0"/>
              <a:t>In the immediate area of the fire: </a:t>
            </a:r>
            <a:r>
              <a:rPr lang="en-US" b="1" dirty="0">
                <a:solidFill>
                  <a:srgbClr val="810D10"/>
                </a:solidFill>
              </a:rPr>
              <a:t>RACE</a:t>
            </a:r>
          </a:p>
          <a:p>
            <a:pPr>
              <a:buNone/>
            </a:pPr>
            <a:r>
              <a:rPr lang="en-US" b="1" dirty="0"/>
              <a:t>	</a:t>
            </a:r>
            <a:r>
              <a:rPr lang="en-US" b="1" u="sng" dirty="0">
                <a:solidFill>
                  <a:srgbClr val="810D10"/>
                </a:solidFill>
              </a:rPr>
              <a:t>R</a:t>
            </a:r>
            <a:r>
              <a:rPr lang="en-US" dirty="0"/>
              <a:t>escue persons in immediate danger</a:t>
            </a:r>
          </a:p>
          <a:p>
            <a:pPr>
              <a:buNone/>
            </a:pPr>
            <a:r>
              <a:rPr lang="en-US" b="1" dirty="0"/>
              <a:t>	</a:t>
            </a:r>
            <a:r>
              <a:rPr lang="en-US" b="1" u="sng" dirty="0">
                <a:solidFill>
                  <a:srgbClr val="810D10"/>
                </a:solidFill>
              </a:rPr>
              <a:t>A</a:t>
            </a:r>
            <a:r>
              <a:rPr lang="en-US" dirty="0"/>
              <a:t>ctivate the alarm; call 2-5000; 702-5000</a:t>
            </a:r>
          </a:p>
          <a:p>
            <a:pPr lvl="2"/>
            <a:r>
              <a:rPr lang="en-US" dirty="0"/>
              <a:t>Be sure to state the </a:t>
            </a:r>
          </a:p>
          <a:p>
            <a:pPr lvl="3"/>
            <a:r>
              <a:rPr lang="en-US" dirty="0"/>
              <a:t>Building</a:t>
            </a:r>
          </a:p>
          <a:p>
            <a:pPr lvl="3"/>
            <a:r>
              <a:rPr lang="en-US" dirty="0"/>
              <a:t>Floor</a:t>
            </a:r>
          </a:p>
          <a:p>
            <a:pPr lvl="3"/>
            <a:r>
              <a:rPr lang="en-US" dirty="0"/>
              <a:t>Zone (if applicable)</a:t>
            </a:r>
          </a:p>
          <a:p>
            <a:pPr lvl="3"/>
            <a:r>
              <a:rPr lang="en-US" dirty="0"/>
              <a:t>Room Number</a:t>
            </a:r>
          </a:p>
          <a:p>
            <a:pPr lvl="3"/>
            <a:r>
              <a:rPr lang="en-US" dirty="0"/>
              <a:t>Your Name</a:t>
            </a:r>
          </a:p>
          <a:p>
            <a:pPr lvl="3"/>
            <a:r>
              <a:rPr lang="en-US" dirty="0"/>
              <a:t>Type of Fire (i.e. mattress on fire)</a:t>
            </a:r>
          </a:p>
          <a:p>
            <a:pPr>
              <a:buNone/>
            </a:pPr>
            <a:r>
              <a:rPr lang="en-US" b="1" dirty="0"/>
              <a:t>	</a:t>
            </a:r>
            <a:r>
              <a:rPr lang="en-US" b="1" u="sng" dirty="0">
                <a:solidFill>
                  <a:srgbClr val="810D10"/>
                </a:solidFill>
              </a:rPr>
              <a:t>C</a:t>
            </a:r>
            <a:r>
              <a:rPr lang="en-US" dirty="0"/>
              <a:t>ontain by closing doors </a:t>
            </a:r>
          </a:p>
          <a:p>
            <a:pPr>
              <a:buNone/>
            </a:pPr>
            <a:r>
              <a:rPr lang="en-US" b="1" dirty="0"/>
              <a:t>	</a:t>
            </a:r>
            <a:r>
              <a:rPr lang="en-US" b="1" u="sng" dirty="0">
                <a:solidFill>
                  <a:srgbClr val="810D10"/>
                </a:solidFill>
              </a:rPr>
              <a:t>E</a:t>
            </a:r>
            <a:r>
              <a:rPr lang="en-US" dirty="0"/>
              <a:t>xtinguish or </a:t>
            </a:r>
            <a:r>
              <a:rPr lang="en-US" b="1" u="sng" dirty="0">
                <a:solidFill>
                  <a:srgbClr val="810D10"/>
                </a:solidFill>
              </a:rPr>
              <a:t>E</a:t>
            </a:r>
            <a:r>
              <a:rPr lang="en-US" dirty="0"/>
              <a:t>vacuate</a:t>
            </a:r>
            <a:endParaRPr lang="en-US" dirty="0">
              <a:solidFill>
                <a:srgbClr val="FF0000"/>
              </a:solidFill>
            </a:endParaRPr>
          </a:p>
          <a:p>
            <a:endParaRPr lang="en-US" dirty="0"/>
          </a:p>
        </p:txBody>
      </p:sp>
    </p:spTree>
    <p:extLst>
      <p:ext uri="{BB962C8B-B14F-4D97-AF65-F5344CB8AC3E}">
        <p14:creationId xmlns:p14="http://schemas.microsoft.com/office/powerpoint/2010/main" val="441022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Code</a:t>
            </a:r>
            <a:r>
              <a:rPr lang="en-US" sz="3733" dirty="0"/>
              <a:t> </a:t>
            </a:r>
            <a:r>
              <a:rPr lang="en-US" sz="3733" dirty="0">
                <a:solidFill>
                  <a:srgbClr val="C00000"/>
                </a:solidFill>
              </a:rPr>
              <a:t>Red--RESCUE</a:t>
            </a:r>
          </a:p>
        </p:txBody>
      </p:sp>
      <p:sp>
        <p:nvSpPr>
          <p:cNvPr id="4" name="Slide Number Placeholder 3"/>
          <p:cNvSpPr>
            <a:spLocks noGrp="1"/>
          </p:cNvSpPr>
          <p:nvPr>
            <p:ph type="sldNum" sz="quarter" idx="12"/>
          </p:nvPr>
        </p:nvSpPr>
        <p:spPr/>
        <p:txBody>
          <a:bodyPr/>
          <a:lstStyle/>
          <a:p>
            <a:fld id="{E6CAFEF2-EA65-4A14-855D-C231E0914358}" type="slidenum">
              <a:rPr lang="en-US" smtClean="0"/>
              <a:pPr/>
              <a:t>33</a:t>
            </a:fld>
            <a:endParaRPr lang="en-US"/>
          </a:p>
        </p:txBody>
      </p:sp>
      <p:sp>
        <p:nvSpPr>
          <p:cNvPr id="2" name="Content Placeholder 1"/>
          <p:cNvSpPr>
            <a:spLocks noGrp="1"/>
          </p:cNvSpPr>
          <p:nvPr>
            <p:ph sz="quarter" idx="14"/>
          </p:nvPr>
        </p:nvSpPr>
        <p:spPr/>
        <p:txBody>
          <a:bodyPr>
            <a:normAutofit fontScale="62500" lnSpcReduction="20000"/>
          </a:bodyPr>
          <a:lstStyle/>
          <a:p>
            <a:r>
              <a:rPr lang="en-US" sz="2500" dirty="0"/>
              <a:t>Rescue anyone (this includes yourself) who is in immediate danger from the fire. Remove these people to the closest safe area, simultaneously notifying other staff of the fire and its location. </a:t>
            </a:r>
            <a:r>
              <a:rPr lang="en-US" sz="2500" b="1" dirty="0">
                <a:solidFill>
                  <a:srgbClr val="FF0000"/>
                </a:solidFill>
              </a:rPr>
              <a:t>Know where alternate exits are located</a:t>
            </a:r>
            <a:r>
              <a:rPr lang="en-US" sz="2500" dirty="0">
                <a:solidFill>
                  <a:srgbClr val="FF0000"/>
                </a:solidFill>
              </a:rPr>
              <a:t>.</a:t>
            </a:r>
          </a:p>
          <a:p>
            <a:endParaRPr lang="en-US" sz="2500" dirty="0"/>
          </a:p>
          <a:p>
            <a:r>
              <a:rPr lang="en-US" sz="2500" b="1" dirty="0">
                <a:solidFill>
                  <a:srgbClr val="FF0000"/>
                </a:solidFill>
              </a:rPr>
              <a:t>Horizontal Evacuation</a:t>
            </a:r>
            <a:r>
              <a:rPr lang="en-US" sz="2500" dirty="0">
                <a:solidFill>
                  <a:srgbClr val="FF0000"/>
                </a:solidFill>
              </a:rPr>
              <a:t>: </a:t>
            </a:r>
            <a:r>
              <a:rPr lang="en-US" sz="2500" dirty="0"/>
              <a:t>move everyone (from one smoke compartment to another) to an adjacent fire-safe area protected by fire/smoke barrier walls until the area is deemed safe by fire department officials or until further evacuation is necessary. All departments have maps posted showing the exits, location of fire/ smoke barrier walls, fire extinguishers, and fire alarm pull stations. Become familiar with your area of work.</a:t>
            </a:r>
          </a:p>
          <a:p>
            <a:endParaRPr lang="en-US" sz="2500" dirty="0"/>
          </a:p>
          <a:p>
            <a:r>
              <a:rPr lang="en-US" sz="2500" dirty="0"/>
              <a:t>In a hospital setting it is not always necessary to evacuate every patient in the case of fire. If you are in an area that is above, below or adjacent to the fire, “defend in place”:</a:t>
            </a:r>
            <a:endParaRPr lang="en-US" sz="2500" b="1" dirty="0"/>
          </a:p>
          <a:p>
            <a:pPr>
              <a:buNone/>
            </a:pPr>
            <a:r>
              <a:rPr lang="en-US" sz="2500" dirty="0"/>
              <a:t>	1. Move patients into their rooms</a:t>
            </a:r>
          </a:p>
          <a:p>
            <a:pPr>
              <a:buNone/>
            </a:pPr>
            <a:r>
              <a:rPr lang="en-US" sz="2500" dirty="0"/>
              <a:t>	2. Close all doors and windows</a:t>
            </a:r>
          </a:p>
          <a:p>
            <a:pPr>
              <a:buNone/>
            </a:pPr>
            <a:r>
              <a:rPr lang="en-US" sz="2500" dirty="0"/>
              <a:t>	3. Wait for further instructions</a:t>
            </a:r>
          </a:p>
          <a:p>
            <a:pPr marL="0" indent="0">
              <a:buNone/>
            </a:pPr>
            <a:r>
              <a:rPr lang="en-US" sz="2500" b="1" dirty="0">
                <a:solidFill>
                  <a:srgbClr val="FF0000"/>
                </a:solidFill>
              </a:rPr>
              <a:t>Only the Chief Executive Officer may call for an evacuation of the entire hospital. </a:t>
            </a:r>
          </a:p>
          <a:p>
            <a:endParaRPr lang="en-US" dirty="0"/>
          </a:p>
        </p:txBody>
      </p:sp>
      <p:pic>
        <p:nvPicPr>
          <p:cNvPr id="5" name="Picture 2" descr="C:\Documents and Settings\cburle\Local Settings\Temporary Internet Files\Content.IE5\2HMB5ZA4\MP900409638[1].jpg"/>
          <p:cNvPicPr>
            <a:picLocks noChangeAspect="1" noChangeArrowheads="1"/>
          </p:cNvPicPr>
          <p:nvPr/>
        </p:nvPicPr>
        <p:blipFill>
          <a:blip r:embed="rId2" cstate="print"/>
          <a:srcRect/>
          <a:stretch>
            <a:fillRect/>
          </a:stretch>
        </p:blipFill>
        <p:spPr bwMode="auto">
          <a:xfrm>
            <a:off x="10525125" y="3981450"/>
            <a:ext cx="1406264" cy="2108368"/>
          </a:xfrm>
          <a:prstGeom prst="rect">
            <a:avLst/>
          </a:prstGeom>
          <a:noFill/>
        </p:spPr>
      </p:pic>
    </p:spTree>
    <p:extLst>
      <p:ext uri="{BB962C8B-B14F-4D97-AF65-F5344CB8AC3E}">
        <p14:creationId xmlns:p14="http://schemas.microsoft.com/office/powerpoint/2010/main" val="1720642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Code</a:t>
            </a:r>
            <a:r>
              <a:rPr lang="en-US" sz="3733" dirty="0"/>
              <a:t> </a:t>
            </a:r>
            <a:r>
              <a:rPr lang="en-US" sz="3733" dirty="0">
                <a:solidFill>
                  <a:srgbClr val="C00000"/>
                </a:solidFill>
              </a:rPr>
              <a:t>Red</a:t>
            </a:r>
            <a:r>
              <a:rPr lang="en-US" sz="3200" dirty="0">
                <a:solidFill>
                  <a:srgbClr val="C00000"/>
                </a:solidFill>
              </a:rPr>
              <a:t>-Horizontal Evacuation</a:t>
            </a:r>
            <a:endParaRPr lang="en-US" sz="3200" dirty="0"/>
          </a:p>
        </p:txBody>
      </p:sp>
      <p:sp>
        <p:nvSpPr>
          <p:cNvPr id="4" name="Slide Number Placeholder 3"/>
          <p:cNvSpPr>
            <a:spLocks noGrp="1"/>
          </p:cNvSpPr>
          <p:nvPr>
            <p:ph type="sldNum" sz="quarter" idx="12"/>
          </p:nvPr>
        </p:nvSpPr>
        <p:spPr/>
        <p:txBody>
          <a:bodyPr/>
          <a:lstStyle/>
          <a:p>
            <a:fld id="{E6CAFEF2-EA65-4A14-855D-C231E0914358}" type="slidenum">
              <a:rPr lang="en-US" smtClean="0"/>
              <a:pPr/>
              <a:t>34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042582453"/>
              </p:ext>
            </p:extLst>
          </p:nvPr>
        </p:nvGraphicFramePr>
        <p:xfrm>
          <a:off x="2551112" y="1258814"/>
          <a:ext cx="7086600" cy="5475361"/>
        </p:xfrm>
        <a:graphic>
          <a:graphicData uri="http://schemas.openxmlformats.org/presentationml/2006/ole">
            <mc:AlternateContent xmlns:mc="http://schemas.openxmlformats.org/markup-compatibility/2006">
              <mc:Choice xmlns:v="urn:schemas-microsoft-com:vml" Requires="v">
                <p:oleObj name="Acrobat Document" r:id="rId2" imgW="7543732" imgH="5829300" progId="AcroExch.Document.DC">
                  <p:embed/>
                </p:oleObj>
              </mc:Choice>
              <mc:Fallback>
                <p:oleObj name="Acrobat Document" r:id="rId2" imgW="7543732" imgH="5829300" progId="AcroExch.Document.DC">
                  <p:embed/>
                  <p:pic>
                    <p:nvPicPr>
                      <p:cNvPr id="7" name="Object 6"/>
                      <p:cNvPicPr/>
                      <p:nvPr/>
                    </p:nvPicPr>
                    <p:blipFill>
                      <a:blip r:embed="rId3"/>
                      <a:stretch>
                        <a:fillRect/>
                      </a:stretch>
                    </p:blipFill>
                    <p:spPr>
                      <a:xfrm>
                        <a:off x="2551112" y="1258814"/>
                        <a:ext cx="7086600" cy="5475361"/>
                      </a:xfrm>
                      <a:prstGeom prst="rect">
                        <a:avLst/>
                      </a:prstGeom>
                    </p:spPr>
                  </p:pic>
                </p:oleObj>
              </mc:Fallback>
            </mc:AlternateContent>
          </a:graphicData>
        </a:graphic>
      </p:graphicFrame>
    </p:spTree>
    <p:extLst>
      <p:ext uri="{BB962C8B-B14F-4D97-AF65-F5344CB8AC3E}">
        <p14:creationId xmlns:p14="http://schemas.microsoft.com/office/powerpoint/2010/main" val="3192460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Code</a:t>
            </a:r>
            <a:r>
              <a:rPr lang="en-US" sz="3733" dirty="0"/>
              <a:t> </a:t>
            </a:r>
            <a:r>
              <a:rPr lang="en-US" sz="3733" dirty="0">
                <a:solidFill>
                  <a:srgbClr val="C00000"/>
                </a:solidFill>
              </a:rPr>
              <a:t>Red--Close/Contain</a:t>
            </a:r>
          </a:p>
        </p:txBody>
      </p:sp>
      <p:sp>
        <p:nvSpPr>
          <p:cNvPr id="4" name="Slide Number Placeholder 3"/>
          <p:cNvSpPr>
            <a:spLocks noGrp="1"/>
          </p:cNvSpPr>
          <p:nvPr>
            <p:ph type="sldNum" sz="quarter" idx="12"/>
          </p:nvPr>
        </p:nvSpPr>
        <p:spPr/>
        <p:txBody>
          <a:bodyPr/>
          <a:lstStyle/>
          <a:p>
            <a:fld id="{E6CAFEF2-EA65-4A14-855D-C231E0914358}" type="slidenum">
              <a:rPr lang="en-US" smtClean="0"/>
              <a:pPr/>
              <a:t>35</a:t>
            </a:fld>
            <a:endParaRPr lang="en-US"/>
          </a:p>
        </p:txBody>
      </p:sp>
      <p:sp>
        <p:nvSpPr>
          <p:cNvPr id="2" name="Content Placeholder 1"/>
          <p:cNvSpPr>
            <a:spLocks noGrp="1"/>
          </p:cNvSpPr>
          <p:nvPr>
            <p:ph sz="quarter" idx="14"/>
          </p:nvPr>
        </p:nvSpPr>
        <p:spPr>
          <a:xfrm>
            <a:off x="368301" y="1600200"/>
            <a:ext cx="8032749" cy="4762500"/>
          </a:xfrm>
        </p:spPr>
        <p:txBody>
          <a:bodyPr>
            <a:noAutofit/>
          </a:bodyPr>
          <a:lstStyle/>
          <a:p>
            <a:pPr>
              <a:spcBef>
                <a:spcPts val="800"/>
              </a:spcBef>
            </a:pPr>
            <a:r>
              <a:rPr lang="en-US" sz="2133" dirty="0"/>
              <a:t>Confine the fire by closing all of the doors in and around the fire area. This will help keep fire and smoke from contaminating the exit paths during evacuation. It also helps to keep the fire to a much smaller area and aids in preventing it from spreading to other areas. </a:t>
            </a:r>
          </a:p>
          <a:p>
            <a:pPr>
              <a:spcBef>
                <a:spcPts val="800"/>
              </a:spcBef>
            </a:pPr>
            <a:endParaRPr lang="en-US" sz="2133" dirty="0"/>
          </a:p>
          <a:p>
            <a:pPr>
              <a:spcBef>
                <a:spcPts val="800"/>
              </a:spcBef>
            </a:pPr>
            <a:r>
              <a:rPr lang="en-US" sz="2133" dirty="0"/>
              <a:t>Areas with medical gases have shut off valves in the corridor serving the area. Only the department director, nurse managers or charge nurses are authorized to shut off medical gases during a fire </a:t>
            </a:r>
            <a:r>
              <a:rPr lang="en-US" sz="2133" dirty="0">
                <a:solidFill>
                  <a:srgbClr val="0276BD"/>
                </a:solidFill>
              </a:rPr>
              <a:t>in conjunction with Respiratory Services.</a:t>
            </a:r>
          </a:p>
        </p:txBody>
      </p:sp>
      <p:pic>
        <p:nvPicPr>
          <p:cNvPr id="7" name="Picture 4" descr="C:\Documents and Settings\jroone\Local Settings\Temporary Internet Files\Content.IE5\ERQGAA2G\MC900324352[1].wmf"/>
          <p:cNvPicPr>
            <a:picLocks noChangeAspect="1" noChangeArrowheads="1"/>
          </p:cNvPicPr>
          <p:nvPr/>
        </p:nvPicPr>
        <p:blipFill>
          <a:blip r:embed="rId2" cstate="print">
            <a:duotone>
              <a:prstClr val="black"/>
              <a:schemeClr val="accent5">
                <a:tint val="45000"/>
                <a:satMod val="400000"/>
              </a:schemeClr>
            </a:duotone>
          </a:blip>
          <a:srcRect/>
          <a:stretch>
            <a:fillRect/>
          </a:stretch>
        </p:blipFill>
        <p:spPr bwMode="auto">
          <a:xfrm>
            <a:off x="8623301" y="2105817"/>
            <a:ext cx="2734508" cy="3048000"/>
          </a:xfrm>
          <a:prstGeom prst="rect">
            <a:avLst/>
          </a:prstGeom>
          <a:noFill/>
        </p:spPr>
      </p:pic>
    </p:spTree>
    <p:extLst>
      <p:ext uri="{BB962C8B-B14F-4D97-AF65-F5344CB8AC3E}">
        <p14:creationId xmlns:p14="http://schemas.microsoft.com/office/powerpoint/2010/main" val="1858456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Code</a:t>
            </a:r>
            <a:r>
              <a:rPr lang="en-US" sz="3733" dirty="0"/>
              <a:t> </a:t>
            </a:r>
            <a:r>
              <a:rPr lang="en-US" sz="3733" dirty="0">
                <a:solidFill>
                  <a:srgbClr val="C00000"/>
                </a:solidFill>
              </a:rPr>
              <a:t>Red--Extinguish</a:t>
            </a:r>
            <a:endParaRPr lang="en-US" sz="3733" dirty="0"/>
          </a:p>
        </p:txBody>
      </p:sp>
      <p:sp>
        <p:nvSpPr>
          <p:cNvPr id="4" name="Slide Number Placeholder 3"/>
          <p:cNvSpPr>
            <a:spLocks noGrp="1"/>
          </p:cNvSpPr>
          <p:nvPr>
            <p:ph type="sldNum" sz="quarter" idx="12"/>
          </p:nvPr>
        </p:nvSpPr>
        <p:spPr/>
        <p:txBody>
          <a:bodyPr/>
          <a:lstStyle/>
          <a:p>
            <a:fld id="{E6CAFEF2-EA65-4A14-855D-C231E0914358}" type="slidenum">
              <a:rPr lang="en-US" smtClean="0"/>
              <a:pPr/>
              <a:t>36</a:t>
            </a:fld>
            <a:endParaRPr lang="en-US"/>
          </a:p>
        </p:txBody>
      </p:sp>
      <p:sp>
        <p:nvSpPr>
          <p:cNvPr id="2" name="Content Placeholder 1"/>
          <p:cNvSpPr>
            <a:spLocks noGrp="1"/>
          </p:cNvSpPr>
          <p:nvPr>
            <p:ph sz="quarter" idx="14"/>
          </p:nvPr>
        </p:nvSpPr>
        <p:spPr/>
        <p:txBody>
          <a:bodyPr>
            <a:normAutofit fontScale="77500" lnSpcReduction="20000"/>
          </a:bodyPr>
          <a:lstStyle/>
          <a:p>
            <a:pPr>
              <a:spcBef>
                <a:spcPts val="600"/>
              </a:spcBef>
            </a:pPr>
            <a:r>
              <a:rPr lang="en-US" dirty="0"/>
              <a:t>Extinguish when the fire is smaller than a waste paper basket</a:t>
            </a:r>
          </a:p>
          <a:p>
            <a:pPr>
              <a:spcBef>
                <a:spcPts val="600"/>
              </a:spcBef>
            </a:pPr>
            <a:r>
              <a:rPr lang="en-US" dirty="0"/>
              <a:t>If a fire is well developed, the best thing to do is close the doors around it and get out. Do not place yourself at unnecessary risk– your greatest value is as a rescuer, not as a firefighter.</a:t>
            </a:r>
          </a:p>
          <a:p>
            <a:pPr>
              <a:spcBef>
                <a:spcPts val="600"/>
              </a:spcBef>
            </a:pPr>
            <a:r>
              <a:rPr lang="en-US" dirty="0"/>
              <a:t>ABC fire extinguishers may be used on most fires. All hospital fire extinguishers are ABC type.</a:t>
            </a:r>
          </a:p>
          <a:p>
            <a:pPr lvl="1">
              <a:spcBef>
                <a:spcPts val="600"/>
              </a:spcBef>
            </a:pPr>
            <a:r>
              <a:rPr lang="en-US" sz="2600" dirty="0"/>
              <a:t>Operating rooms, MRI procedure rooms and kitchens have their own type of special fire extinguishers. You must be familiar in their use if you work in these areas.</a:t>
            </a:r>
          </a:p>
          <a:p>
            <a:pPr>
              <a:buNone/>
            </a:pPr>
            <a:endParaRPr lang="en-US" b="1" dirty="0"/>
          </a:p>
          <a:p>
            <a:pPr>
              <a:buNone/>
            </a:pPr>
            <a:r>
              <a:rPr lang="en-US" sz="2900" b="1" dirty="0">
                <a:solidFill>
                  <a:schemeClr val="accent3">
                    <a:lumMod val="50000"/>
                  </a:schemeClr>
                </a:solidFill>
              </a:rPr>
              <a:t>To operate, remember</a:t>
            </a:r>
            <a:r>
              <a:rPr lang="en-US" sz="2900" b="1" dirty="0"/>
              <a:t> “</a:t>
            </a:r>
            <a:r>
              <a:rPr lang="en-US" sz="2900" b="1" dirty="0">
                <a:solidFill>
                  <a:srgbClr val="810D10"/>
                </a:solidFill>
              </a:rPr>
              <a:t>PASS</a:t>
            </a:r>
            <a:r>
              <a:rPr lang="en-US" sz="2900" b="1" dirty="0"/>
              <a:t>”:</a:t>
            </a:r>
          </a:p>
          <a:p>
            <a:pPr>
              <a:buNone/>
            </a:pPr>
            <a:r>
              <a:rPr lang="en-US" sz="2900" b="1" dirty="0"/>
              <a:t>1. </a:t>
            </a:r>
            <a:r>
              <a:rPr lang="en-US" sz="2900" b="1" u="sng" dirty="0">
                <a:solidFill>
                  <a:srgbClr val="810D10"/>
                </a:solidFill>
              </a:rPr>
              <a:t>Pull</a:t>
            </a:r>
            <a:r>
              <a:rPr lang="en-US" sz="2900" dirty="0"/>
              <a:t> the pin.  </a:t>
            </a:r>
          </a:p>
          <a:p>
            <a:pPr>
              <a:buNone/>
            </a:pPr>
            <a:r>
              <a:rPr lang="en-US" sz="2900" b="1" dirty="0"/>
              <a:t>2. </a:t>
            </a:r>
            <a:r>
              <a:rPr lang="en-US" sz="2900" b="1" u="sng" dirty="0">
                <a:solidFill>
                  <a:srgbClr val="810D10"/>
                </a:solidFill>
              </a:rPr>
              <a:t>Aim</a:t>
            </a:r>
            <a:r>
              <a:rPr lang="en-US" sz="2900" dirty="0"/>
              <a:t> the nozzle at the base of the fire.</a:t>
            </a:r>
          </a:p>
          <a:p>
            <a:pPr>
              <a:buNone/>
            </a:pPr>
            <a:r>
              <a:rPr lang="en-US" sz="2900" b="1" dirty="0"/>
              <a:t>3. </a:t>
            </a:r>
            <a:r>
              <a:rPr lang="en-US" sz="2900" b="1" u="sng" dirty="0">
                <a:solidFill>
                  <a:srgbClr val="810D10"/>
                </a:solidFill>
              </a:rPr>
              <a:t>Squeeze</a:t>
            </a:r>
            <a:r>
              <a:rPr lang="en-US" sz="2900" dirty="0"/>
              <a:t> the handle.</a:t>
            </a:r>
          </a:p>
          <a:p>
            <a:pPr>
              <a:buNone/>
            </a:pPr>
            <a:r>
              <a:rPr lang="en-US" sz="2900" b="1" dirty="0"/>
              <a:t>4. </a:t>
            </a:r>
            <a:r>
              <a:rPr lang="en-US" sz="2900" b="1" u="sng" dirty="0">
                <a:solidFill>
                  <a:srgbClr val="810D10"/>
                </a:solidFill>
              </a:rPr>
              <a:t>Sweep</a:t>
            </a:r>
            <a:r>
              <a:rPr lang="en-US" sz="2900" dirty="0"/>
              <a:t> from side to side at the base of the flame until the fire is</a:t>
            </a:r>
          </a:p>
          <a:p>
            <a:pPr>
              <a:buNone/>
            </a:pPr>
            <a:r>
              <a:rPr lang="en-US" sz="2900" dirty="0"/>
              <a:t>    completely extinguished.</a:t>
            </a:r>
          </a:p>
          <a:p>
            <a:endParaRPr lang="en-US" dirty="0"/>
          </a:p>
        </p:txBody>
      </p:sp>
      <p:pic>
        <p:nvPicPr>
          <p:cNvPr id="5" name="Picture 4" descr="MCBS01102_0000[1]"/>
          <p:cNvPicPr>
            <a:picLocks noChangeAspect="1" noChangeArrowheads="1"/>
          </p:cNvPicPr>
          <p:nvPr/>
        </p:nvPicPr>
        <p:blipFill>
          <a:blip r:embed="rId2" cstate="print"/>
          <a:srcRect/>
          <a:stretch>
            <a:fillRect/>
          </a:stretch>
        </p:blipFill>
        <p:spPr bwMode="auto">
          <a:xfrm>
            <a:off x="9735249" y="4336579"/>
            <a:ext cx="1579752" cy="1294469"/>
          </a:xfrm>
          <a:prstGeom prst="rect">
            <a:avLst/>
          </a:prstGeom>
          <a:noFill/>
          <a:ln w="9525">
            <a:noFill/>
            <a:miter lim="800000"/>
            <a:headEnd/>
            <a:tailEnd/>
          </a:ln>
        </p:spPr>
      </p:pic>
      <p:pic>
        <p:nvPicPr>
          <p:cNvPr id="6" name="Picture 5" descr="MMAG00355_0000[1]"/>
          <p:cNvPicPr>
            <a:picLocks noChangeAspect="1" noChangeArrowheads="1" noCrop="1"/>
          </p:cNvPicPr>
          <p:nvPr/>
        </p:nvPicPr>
        <p:blipFill>
          <a:blip r:embed="rId3" cstate="print"/>
          <a:srcRect/>
          <a:stretch>
            <a:fillRect/>
          </a:stretch>
        </p:blipFill>
        <p:spPr bwMode="auto">
          <a:xfrm>
            <a:off x="10243438" y="2228008"/>
            <a:ext cx="1071563" cy="2401983"/>
          </a:xfrm>
          <a:prstGeom prst="rect">
            <a:avLst/>
          </a:prstGeom>
          <a:noFill/>
          <a:ln w="9525">
            <a:noFill/>
            <a:miter lim="800000"/>
            <a:headEnd/>
            <a:tailEnd/>
          </a:ln>
        </p:spPr>
      </p:pic>
    </p:spTree>
    <p:extLst>
      <p:ext uri="{BB962C8B-B14F-4D97-AF65-F5344CB8AC3E}">
        <p14:creationId xmlns:p14="http://schemas.microsoft.com/office/powerpoint/2010/main" val="569618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Electrical</a:t>
            </a:r>
          </a:p>
        </p:txBody>
      </p:sp>
      <p:sp>
        <p:nvSpPr>
          <p:cNvPr id="4" name="Slide Number Placeholder 3"/>
          <p:cNvSpPr>
            <a:spLocks noGrp="1"/>
          </p:cNvSpPr>
          <p:nvPr>
            <p:ph type="sldNum" sz="quarter" idx="12"/>
          </p:nvPr>
        </p:nvSpPr>
        <p:spPr/>
        <p:txBody>
          <a:bodyPr/>
          <a:lstStyle/>
          <a:p>
            <a:fld id="{E6CAFEF2-EA65-4A14-855D-C231E0914358}" type="slidenum">
              <a:rPr lang="en-US" smtClean="0"/>
              <a:pPr/>
              <a:t>37</a:t>
            </a:fld>
            <a:endParaRPr lang="en-US"/>
          </a:p>
        </p:txBody>
      </p:sp>
      <p:sp>
        <p:nvSpPr>
          <p:cNvPr id="2" name="Content Placeholder 1"/>
          <p:cNvSpPr>
            <a:spLocks noGrp="1"/>
          </p:cNvSpPr>
          <p:nvPr>
            <p:ph sz="quarter" idx="14"/>
          </p:nvPr>
        </p:nvSpPr>
        <p:spPr>
          <a:xfrm>
            <a:off x="580496" y="1567258"/>
            <a:ext cx="10558968" cy="4762500"/>
          </a:xfrm>
        </p:spPr>
        <p:txBody>
          <a:bodyPr>
            <a:noAutofit/>
          </a:bodyPr>
          <a:lstStyle/>
          <a:p>
            <a:pPr>
              <a:lnSpc>
                <a:spcPct val="100000"/>
              </a:lnSpc>
              <a:spcBef>
                <a:spcPts val="600"/>
              </a:spcBef>
            </a:pPr>
            <a:r>
              <a:rPr lang="en-US" sz="1700" dirty="0"/>
              <a:t>Healthcare organizations should prepare to address power outages and other emergencies that may affect the electrical system. During a power outage, healthcare organizations must provide backup power through generators or </a:t>
            </a:r>
            <a:r>
              <a:rPr lang="en-US" sz="1700" b="1" dirty="0"/>
              <a:t>E</a:t>
            </a:r>
            <a:r>
              <a:rPr lang="en-US" sz="1700" dirty="0"/>
              <a:t>mergency </a:t>
            </a:r>
            <a:r>
              <a:rPr lang="en-US" sz="1700" b="1" dirty="0"/>
              <a:t>P</a:t>
            </a:r>
            <a:r>
              <a:rPr lang="en-US" sz="1700" dirty="0"/>
              <a:t>ower </a:t>
            </a:r>
            <a:r>
              <a:rPr lang="en-US" sz="1700" b="1" dirty="0"/>
              <a:t>S</a:t>
            </a:r>
            <a:r>
              <a:rPr lang="en-US" sz="1700" dirty="0"/>
              <a:t>upply </a:t>
            </a:r>
            <a:r>
              <a:rPr lang="en-US" sz="1700" b="1" dirty="0"/>
              <a:t>S</a:t>
            </a:r>
            <a:r>
              <a:rPr lang="en-US" sz="1700" dirty="0"/>
              <a:t>ystems (EPSS).</a:t>
            </a:r>
          </a:p>
          <a:p>
            <a:pPr>
              <a:lnSpc>
                <a:spcPct val="100000"/>
              </a:lnSpc>
              <a:spcBef>
                <a:spcPts val="600"/>
              </a:spcBef>
            </a:pPr>
            <a:r>
              <a:rPr lang="en-US" sz="1700" dirty="0"/>
              <a:t>When generators are in use, critical patient care equipment should be plugged into appropriate generator-powered electrical outlets; they are color-coded </a:t>
            </a:r>
            <a:r>
              <a:rPr lang="en-US" sz="1700" b="1" dirty="0">
                <a:solidFill>
                  <a:srgbClr val="FF0000"/>
                </a:solidFill>
              </a:rPr>
              <a:t>red</a:t>
            </a:r>
            <a:r>
              <a:rPr lang="en-US" sz="1700" dirty="0"/>
              <a:t>.</a:t>
            </a:r>
          </a:p>
          <a:p>
            <a:pPr>
              <a:lnSpc>
                <a:spcPct val="100000"/>
              </a:lnSpc>
              <a:spcBef>
                <a:spcPts val="600"/>
              </a:spcBef>
            </a:pPr>
            <a:r>
              <a:rPr lang="en-US" sz="1700" dirty="0"/>
              <a:t>A utility failure can be an electrical outage, a large water or sewer leak, lack of heat or air conditioning, or similar event. If there is a utility failure in your area, staff are to immediately report it to Facilities Management at 702-2015. If the utility failure affects a large area of the hospital a Incident Command will set up and notification will be sent out as necessary.</a:t>
            </a:r>
          </a:p>
          <a:p>
            <a:pPr>
              <a:lnSpc>
                <a:spcPct val="100000"/>
              </a:lnSpc>
              <a:spcBef>
                <a:spcPts val="600"/>
              </a:spcBef>
            </a:pPr>
            <a:r>
              <a:rPr lang="en-US" sz="1700" dirty="0"/>
              <a:t></a:t>
            </a:r>
          </a:p>
        </p:txBody>
      </p:sp>
      <p:sp>
        <p:nvSpPr>
          <p:cNvPr id="5" name="TextBox 4"/>
          <p:cNvSpPr txBox="1"/>
          <p:nvPr/>
        </p:nvSpPr>
        <p:spPr>
          <a:xfrm>
            <a:off x="792692" y="4519564"/>
            <a:ext cx="5045052" cy="1034129"/>
          </a:xfrm>
          <a:prstGeom prst="rect">
            <a:avLst/>
          </a:prstGeom>
          <a:noFill/>
        </p:spPr>
        <p:txBody>
          <a:bodyPr wrap="square" rtlCol="0">
            <a:spAutoFit/>
          </a:bodyPr>
          <a:lstStyle/>
          <a:p>
            <a:pPr marL="342891" indent="-342891">
              <a:lnSpc>
                <a:spcPct val="80000"/>
              </a:lnSpc>
              <a:spcBef>
                <a:spcPts val="600"/>
              </a:spcBef>
              <a:buClr>
                <a:srgbClr val="0276BD"/>
              </a:buClr>
              <a:buFont typeface="Wingdings" panose="05000000000000000000" pitchFamily="2" charset="2"/>
              <a:buChar char="§"/>
            </a:pPr>
            <a:r>
              <a:rPr lang="en-US" sz="1600" dirty="0">
                <a:solidFill>
                  <a:srgbClr val="0070C0"/>
                </a:solidFill>
                <a:latin typeface="Arial" panose="020B0604020202020204" pitchFamily="34" charset="0"/>
                <a:cs typeface="Arial" panose="020B0604020202020204" pitchFamily="34" charset="0"/>
              </a:rPr>
              <a:t>Inspect all electrical equipment before use; do not use if damaged or wet.</a:t>
            </a:r>
          </a:p>
          <a:p>
            <a:pPr marL="342891" indent="-342891">
              <a:lnSpc>
                <a:spcPct val="80000"/>
              </a:lnSpc>
              <a:spcBef>
                <a:spcPts val="600"/>
              </a:spcBef>
              <a:buClr>
                <a:srgbClr val="0276BD"/>
              </a:buClr>
              <a:buFont typeface="Wingdings" panose="05000000000000000000" pitchFamily="2" charset="2"/>
              <a:buChar char="§"/>
            </a:pPr>
            <a:r>
              <a:rPr lang="en-US" sz="1600" dirty="0">
                <a:solidFill>
                  <a:srgbClr val="0070C0"/>
                </a:solidFill>
                <a:latin typeface="Arial" panose="020B0604020202020204" pitchFamily="34" charset="0"/>
                <a:cs typeface="Arial" panose="020B0604020202020204" pitchFamily="34" charset="0"/>
              </a:rPr>
              <a:t>Plugs must have a 3</a:t>
            </a:r>
            <a:r>
              <a:rPr lang="en-US" sz="1600" baseline="30000" dirty="0">
                <a:solidFill>
                  <a:srgbClr val="0070C0"/>
                </a:solidFill>
                <a:latin typeface="Arial" panose="020B0604020202020204" pitchFamily="34" charset="0"/>
                <a:cs typeface="Arial" panose="020B0604020202020204" pitchFamily="34" charset="0"/>
              </a:rPr>
              <a:t>rd</a:t>
            </a:r>
            <a:r>
              <a:rPr lang="en-US" sz="1600" dirty="0">
                <a:solidFill>
                  <a:srgbClr val="0070C0"/>
                </a:solidFill>
                <a:latin typeface="Arial" panose="020B0604020202020204" pitchFamily="34" charset="0"/>
                <a:cs typeface="Arial" panose="020B0604020202020204" pitchFamily="34" charset="0"/>
              </a:rPr>
              <a:t> prong.</a:t>
            </a:r>
          </a:p>
          <a:p>
            <a:pPr marL="342891" indent="-342891">
              <a:lnSpc>
                <a:spcPct val="80000"/>
              </a:lnSpc>
              <a:spcBef>
                <a:spcPts val="600"/>
              </a:spcBef>
              <a:buClr>
                <a:srgbClr val="0276BD"/>
              </a:buClr>
              <a:buFont typeface="Wingdings" panose="05000000000000000000" pitchFamily="2" charset="2"/>
              <a:buChar char="§"/>
            </a:pPr>
            <a:r>
              <a:rPr lang="en-US" sz="1600" dirty="0">
                <a:solidFill>
                  <a:srgbClr val="0070C0"/>
                </a:solidFill>
                <a:latin typeface="Arial" panose="020B0604020202020204" pitchFamily="34" charset="0"/>
                <a:cs typeface="Arial" panose="020B0604020202020204" pitchFamily="34" charset="0"/>
              </a:rPr>
              <a:t>Remove by pulling the plug, not the cord.</a:t>
            </a:r>
          </a:p>
        </p:txBody>
      </p:sp>
      <p:sp>
        <p:nvSpPr>
          <p:cNvPr id="6" name="TextBox 5"/>
          <p:cNvSpPr txBox="1"/>
          <p:nvPr/>
        </p:nvSpPr>
        <p:spPr>
          <a:xfrm>
            <a:off x="6094412" y="4421076"/>
            <a:ext cx="5045052" cy="1231106"/>
          </a:xfrm>
          <a:prstGeom prst="rect">
            <a:avLst/>
          </a:prstGeom>
          <a:noFill/>
        </p:spPr>
        <p:txBody>
          <a:bodyPr wrap="square" rtlCol="0">
            <a:spAutoFit/>
          </a:bodyPr>
          <a:lstStyle/>
          <a:p>
            <a:pPr marL="342891" indent="-342891">
              <a:lnSpc>
                <a:spcPct val="80000"/>
              </a:lnSpc>
              <a:spcBef>
                <a:spcPts val="600"/>
              </a:spcBef>
              <a:buClr>
                <a:srgbClr val="0276BD"/>
              </a:buClr>
              <a:buFont typeface="Wingdings" panose="05000000000000000000" pitchFamily="2" charset="2"/>
              <a:buChar char="§"/>
            </a:pPr>
            <a:r>
              <a:rPr lang="en-US" sz="1600" dirty="0">
                <a:solidFill>
                  <a:srgbClr val="0070C0"/>
                </a:solidFill>
                <a:latin typeface="Arial" panose="020B0604020202020204" pitchFamily="34" charset="0"/>
                <a:cs typeface="Arial" panose="020B0604020202020204" pitchFamily="34" charset="0"/>
              </a:rPr>
              <a:t>Only UMC electricians may open electrical panels and reset breakers.</a:t>
            </a:r>
          </a:p>
          <a:p>
            <a:pPr marL="342891" indent="-342891">
              <a:lnSpc>
                <a:spcPct val="80000"/>
              </a:lnSpc>
              <a:spcBef>
                <a:spcPts val="600"/>
              </a:spcBef>
              <a:buClr>
                <a:srgbClr val="0276BD"/>
              </a:buClr>
              <a:buFont typeface="Wingdings" panose="05000000000000000000" pitchFamily="2" charset="2"/>
              <a:buChar char="§"/>
            </a:pPr>
            <a:r>
              <a:rPr lang="en-US" sz="1600" dirty="0">
                <a:solidFill>
                  <a:srgbClr val="0070C0"/>
                </a:solidFill>
                <a:latin typeface="Arial" panose="020B0604020202020204" pitchFamily="34" charset="0"/>
                <a:cs typeface="Arial" panose="020B0604020202020204" pitchFamily="34" charset="0"/>
              </a:rPr>
              <a:t>Extension cords </a:t>
            </a:r>
            <a:r>
              <a:rPr lang="en-US" sz="1600" b="1" u="sng" dirty="0">
                <a:solidFill>
                  <a:srgbClr val="0070C0"/>
                </a:solidFill>
                <a:latin typeface="Arial" panose="020B0604020202020204" pitchFamily="34" charset="0"/>
                <a:cs typeface="Arial" panose="020B0604020202020204" pitchFamily="34" charset="0"/>
              </a:rPr>
              <a:t>are not allowed</a:t>
            </a:r>
            <a:r>
              <a:rPr lang="en-US" sz="1600" dirty="0">
                <a:solidFill>
                  <a:srgbClr val="0070C0"/>
                </a:solidFill>
                <a:latin typeface="Arial" panose="020B0604020202020204" pitchFamily="34" charset="0"/>
                <a:cs typeface="Arial" panose="020B0604020202020204" pitchFamily="34" charset="0"/>
              </a:rPr>
              <a:t>. </a:t>
            </a:r>
          </a:p>
          <a:p>
            <a:pPr marL="342891" indent="-342891">
              <a:lnSpc>
                <a:spcPct val="80000"/>
              </a:lnSpc>
              <a:spcBef>
                <a:spcPts val="600"/>
              </a:spcBef>
              <a:buClr>
                <a:srgbClr val="0276BD"/>
              </a:buClr>
              <a:buFont typeface="Wingdings" panose="05000000000000000000" pitchFamily="2" charset="2"/>
              <a:buChar char="§"/>
            </a:pPr>
            <a:r>
              <a:rPr lang="en-US" sz="1600" dirty="0">
                <a:solidFill>
                  <a:srgbClr val="0070C0"/>
                </a:solidFill>
                <a:latin typeface="Arial" panose="020B0604020202020204" pitchFamily="34" charset="0"/>
                <a:cs typeface="Arial" panose="020B0604020202020204" pitchFamily="34" charset="0"/>
              </a:rPr>
              <a:t>Only UMC-approved electrical equipment may be used, including extension cords and power strips. </a:t>
            </a:r>
          </a:p>
        </p:txBody>
      </p:sp>
    </p:spTree>
    <p:extLst>
      <p:ext uri="{BB962C8B-B14F-4D97-AF65-F5344CB8AC3E}">
        <p14:creationId xmlns:p14="http://schemas.microsoft.com/office/powerpoint/2010/main" val="30349662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Power Strips &amp; Extension Cords</a:t>
            </a:r>
          </a:p>
        </p:txBody>
      </p:sp>
      <p:sp>
        <p:nvSpPr>
          <p:cNvPr id="4" name="Slide Number Placeholder 3"/>
          <p:cNvSpPr>
            <a:spLocks noGrp="1"/>
          </p:cNvSpPr>
          <p:nvPr>
            <p:ph type="sldNum" sz="quarter" idx="12"/>
          </p:nvPr>
        </p:nvSpPr>
        <p:spPr/>
        <p:txBody>
          <a:bodyPr/>
          <a:lstStyle/>
          <a:p>
            <a:fld id="{E6CAFEF2-EA65-4A14-855D-C231E0914358}" type="slidenum">
              <a:rPr lang="en-US" smtClean="0"/>
              <a:pPr/>
              <a:t>38</a:t>
            </a:fld>
            <a:endParaRPr lang="en-US"/>
          </a:p>
        </p:txBody>
      </p:sp>
      <p:sp>
        <p:nvSpPr>
          <p:cNvPr id="2" name="Content Placeholder 1"/>
          <p:cNvSpPr>
            <a:spLocks noGrp="1"/>
          </p:cNvSpPr>
          <p:nvPr>
            <p:ph sz="quarter" idx="14"/>
          </p:nvPr>
        </p:nvSpPr>
        <p:spPr>
          <a:xfrm>
            <a:off x="368300" y="1252331"/>
            <a:ext cx="10970259" cy="1022350"/>
          </a:xfrm>
        </p:spPr>
        <p:txBody>
          <a:bodyPr>
            <a:noAutofit/>
          </a:bodyPr>
          <a:lstStyle/>
          <a:p>
            <a:pPr>
              <a:lnSpc>
                <a:spcPct val="100000"/>
              </a:lnSpc>
              <a:spcBef>
                <a:spcPts val="600"/>
              </a:spcBef>
            </a:pPr>
            <a:r>
              <a:rPr lang="en-US" sz="1700" dirty="0"/>
              <a:t>Familiarize yourself with UMC Policy 4015- Use of Relocatable Power Tabs (known as power strips).</a:t>
            </a:r>
          </a:p>
          <a:p>
            <a:pPr>
              <a:lnSpc>
                <a:spcPct val="100000"/>
              </a:lnSpc>
              <a:spcBef>
                <a:spcPts val="600"/>
              </a:spcBef>
            </a:pPr>
            <a:r>
              <a:rPr lang="en-US" sz="1700" dirty="0"/>
              <a:t>All power strips for use in patient care rooms are approved for use by the Biomedical Engineering Department </a:t>
            </a:r>
            <a:r>
              <a:rPr lang="en-US" sz="1700" b="1" u="sng" dirty="0"/>
              <a:t>before they are</a:t>
            </a:r>
            <a:r>
              <a:rPr lang="en-US" sz="1700" b="1" dirty="0"/>
              <a:t> </a:t>
            </a:r>
            <a:r>
              <a:rPr lang="en-US" sz="1700" dirty="0"/>
              <a:t>placed into service. </a:t>
            </a:r>
          </a:p>
          <a:p>
            <a:pPr>
              <a:lnSpc>
                <a:spcPct val="100000"/>
              </a:lnSpc>
              <a:spcBef>
                <a:spcPts val="600"/>
              </a:spcBef>
            </a:pPr>
            <a:endParaRPr lang="en-US" sz="1700" dirty="0"/>
          </a:p>
        </p:txBody>
      </p:sp>
      <p:pic>
        <p:nvPicPr>
          <p:cNvPr id="17" name="Picture 16">
            <a:extLst>
              <a:ext uri="{FF2B5EF4-FFF2-40B4-BE49-F238E27FC236}">
                <a16:creationId xmlns:a16="http://schemas.microsoft.com/office/drawing/2014/main" id="{F7A939BD-2BFC-4BA6-8FFB-4F5025C83EE8}"/>
              </a:ext>
            </a:extLst>
          </p:cNvPr>
          <p:cNvPicPr>
            <a:picLocks noChangeAspect="1"/>
          </p:cNvPicPr>
          <p:nvPr/>
        </p:nvPicPr>
        <p:blipFill>
          <a:blip r:embed="rId2"/>
          <a:stretch>
            <a:fillRect/>
          </a:stretch>
        </p:blipFill>
        <p:spPr>
          <a:xfrm>
            <a:off x="225077" y="2258014"/>
            <a:ext cx="7098814" cy="4250736"/>
          </a:xfrm>
          <a:prstGeom prst="rect">
            <a:avLst/>
          </a:prstGeom>
        </p:spPr>
      </p:pic>
      <p:pic>
        <p:nvPicPr>
          <p:cNvPr id="18" name="image2.jpeg">
            <a:extLst>
              <a:ext uri="{FF2B5EF4-FFF2-40B4-BE49-F238E27FC236}">
                <a16:creationId xmlns:a16="http://schemas.microsoft.com/office/drawing/2014/main" id="{D250D977-D472-4806-B9A5-725AB3E53887}"/>
              </a:ext>
            </a:extLst>
          </p:cNvPr>
          <p:cNvPicPr/>
          <p:nvPr/>
        </p:nvPicPr>
        <p:blipFill>
          <a:blip r:embed="rId3" cstate="print"/>
          <a:stretch>
            <a:fillRect/>
          </a:stretch>
        </p:blipFill>
        <p:spPr>
          <a:xfrm>
            <a:off x="7323891" y="2377283"/>
            <a:ext cx="4571023" cy="2518975"/>
          </a:xfrm>
          <a:prstGeom prst="rect">
            <a:avLst/>
          </a:prstGeom>
        </p:spPr>
      </p:pic>
    </p:spTree>
    <p:extLst>
      <p:ext uri="{BB962C8B-B14F-4D97-AF65-F5344CB8AC3E}">
        <p14:creationId xmlns:p14="http://schemas.microsoft.com/office/powerpoint/2010/main" val="945659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Hospital Public Safety</a:t>
            </a:r>
          </a:p>
        </p:txBody>
      </p:sp>
      <p:sp>
        <p:nvSpPr>
          <p:cNvPr id="4" name="Slide Number Placeholder 3"/>
          <p:cNvSpPr>
            <a:spLocks noGrp="1"/>
          </p:cNvSpPr>
          <p:nvPr>
            <p:ph type="sldNum" sz="quarter" idx="12"/>
          </p:nvPr>
        </p:nvSpPr>
        <p:spPr/>
        <p:txBody>
          <a:bodyPr/>
          <a:lstStyle/>
          <a:p>
            <a:fld id="{E6CAFEF2-EA65-4A14-855D-C231E0914358}" type="slidenum">
              <a:rPr lang="en-US" smtClean="0"/>
              <a:pPr/>
              <a:t>39</a:t>
            </a:fld>
            <a:endParaRPr lang="en-US"/>
          </a:p>
        </p:txBody>
      </p:sp>
      <p:sp>
        <p:nvSpPr>
          <p:cNvPr id="2" name="Content Placeholder 1"/>
          <p:cNvSpPr>
            <a:spLocks noGrp="1"/>
          </p:cNvSpPr>
          <p:nvPr>
            <p:ph sz="quarter" idx="14"/>
          </p:nvPr>
        </p:nvSpPr>
        <p:spPr/>
        <p:txBody>
          <a:bodyPr>
            <a:normAutofit/>
          </a:bodyPr>
          <a:lstStyle/>
          <a:p>
            <a:pPr>
              <a:buSzPct val="90000"/>
            </a:pPr>
            <a:r>
              <a:rPr lang="en-US" dirty="0"/>
              <a:t>Everyone is responsible for a safe environment.</a:t>
            </a:r>
          </a:p>
          <a:p>
            <a:pPr>
              <a:buSzPct val="90000"/>
            </a:pPr>
            <a:r>
              <a:rPr lang="en-US" dirty="0"/>
              <a:t>While at work </a:t>
            </a:r>
            <a:r>
              <a:rPr lang="en-US" b="1" dirty="0">
                <a:solidFill>
                  <a:schemeClr val="tx2">
                    <a:lumMod val="75000"/>
                    <a:lumOff val="25000"/>
                  </a:schemeClr>
                </a:solidFill>
              </a:rPr>
              <a:t>everyone</a:t>
            </a:r>
            <a:r>
              <a:rPr lang="en-US" dirty="0"/>
              <a:t> must wear an ID badge, </a:t>
            </a:r>
            <a:r>
              <a:rPr lang="en-US" b="1" dirty="0">
                <a:solidFill>
                  <a:schemeClr val="tx2">
                    <a:lumMod val="75000"/>
                    <a:lumOff val="25000"/>
                  </a:schemeClr>
                </a:solidFill>
              </a:rPr>
              <a:t>above the waist</a:t>
            </a:r>
            <a:r>
              <a:rPr lang="en-US" b="1" dirty="0"/>
              <a:t> </a:t>
            </a:r>
            <a:r>
              <a:rPr lang="en-US" dirty="0"/>
              <a:t>and in plain view.</a:t>
            </a:r>
          </a:p>
          <a:p>
            <a:pPr>
              <a:buSzPct val="90000"/>
            </a:pPr>
            <a:r>
              <a:rPr lang="en-US" dirty="0"/>
              <a:t>Report any unusual or unsafe situation to Hospital Police (702-3108).</a:t>
            </a:r>
          </a:p>
          <a:p>
            <a:pPr>
              <a:buSzPct val="90000"/>
            </a:pPr>
            <a:r>
              <a:rPr lang="en-US" dirty="0"/>
              <a:t>Watch for and report any potential violence.</a:t>
            </a:r>
          </a:p>
          <a:p>
            <a:pPr>
              <a:buSzPct val="90000"/>
            </a:pPr>
            <a:r>
              <a:rPr lang="en-US" dirty="0"/>
              <a:t>When entering a secure area, pay attention to your surroundings; do </a:t>
            </a:r>
            <a:r>
              <a:rPr lang="en-US" b="1" dirty="0">
                <a:solidFill>
                  <a:schemeClr val="tx2">
                    <a:lumMod val="75000"/>
                    <a:lumOff val="25000"/>
                  </a:schemeClr>
                </a:solidFill>
              </a:rPr>
              <a:t>not</a:t>
            </a:r>
            <a:r>
              <a:rPr lang="en-US" dirty="0"/>
              <a:t> allow unauthorized individuals to enter with or behind you.</a:t>
            </a:r>
          </a:p>
          <a:p>
            <a:pPr marL="0" indent="0">
              <a:buNone/>
            </a:pPr>
            <a:endParaRPr lang="en-US" dirty="0"/>
          </a:p>
        </p:txBody>
      </p:sp>
      <p:pic>
        <p:nvPicPr>
          <p:cNvPr id="5" name="Picture 2" descr="C:\Documents and Settings\amahon\Local Settings\Temporary Internet Files\Content.IE5\KDC7V48Z\MC900434852[1].png"/>
          <p:cNvPicPr>
            <a:picLocks noChangeAspect="1" noChangeArrowheads="1"/>
          </p:cNvPicPr>
          <p:nvPr/>
        </p:nvPicPr>
        <p:blipFill>
          <a:blip r:embed="rId2" cstate="print"/>
          <a:srcRect/>
          <a:stretch>
            <a:fillRect/>
          </a:stretch>
        </p:blipFill>
        <p:spPr bwMode="auto">
          <a:xfrm>
            <a:off x="4634618" y="4445705"/>
            <a:ext cx="1624189" cy="1624189"/>
          </a:xfrm>
          <a:prstGeom prst="rect">
            <a:avLst/>
          </a:prstGeom>
          <a:noFill/>
        </p:spPr>
      </p:pic>
    </p:spTree>
    <p:extLst>
      <p:ext uri="{BB962C8B-B14F-4D97-AF65-F5344CB8AC3E}">
        <p14:creationId xmlns:p14="http://schemas.microsoft.com/office/powerpoint/2010/main" val="3325549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bg2">
                    <a:lumMod val="50000"/>
                  </a:schemeClr>
                </a:solidFill>
              </a:rPr>
              <a:t>Code of Ethical Behavior</a:t>
            </a:r>
          </a:p>
        </p:txBody>
      </p:sp>
      <p:sp>
        <p:nvSpPr>
          <p:cNvPr id="4" name="Slide Number Placeholder 3"/>
          <p:cNvSpPr>
            <a:spLocks noGrp="1"/>
          </p:cNvSpPr>
          <p:nvPr>
            <p:ph type="sldNum" sz="quarter" idx="12"/>
          </p:nvPr>
        </p:nvSpPr>
        <p:spPr/>
        <p:txBody>
          <a:bodyPr/>
          <a:lstStyle/>
          <a:p>
            <a:fld id="{E6CAFEF2-EA65-4A14-855D-C231E0914358}" type="slidenum">
              <a:rPr lang="en-US" smtClean="0"/>
              <a:pPr/>
              <a:t>4</a:t>
            </a:fld>
            <a:endParaRPr lang="en-US"/>
          </a:p>
        </p:txBody>
      </p:sp>
      <p:sp>
        <p:nvSpPr>
          <p:cNvPr id="2" name="Content Placeholder 1"/>
          <p:cNvSpPr>
            <a:spLocks noGrp="1"/>
          </p:cNvSpPr>
          <p:nvPr>
            <p:ph sz="quarter" idx="14"/>
          </p:nvPr>
        </p:nvSpPr>
        <p:spPr/>
        <p:txBody>
          <a:bodyPr>
            <a:normAutofit fontScale="92500"/>
          </a:bodyPr>
          <a:lstStyle/>
          <a:p>
            <a:pPr marL="0" indent="0">
              <a:lnSpc>
                <a:spcPct val="100000"/>
              </a:lnSpc>
              <a:buNone/>
            </a:pPr>
            <a:endParaRPr lang="en-US" sz="3200" dirty="0"/>
          </a:p>
          <a:p>
            <a:pPr marL="0" indent="0">
              <a:lnSpc>
                <a:spcPct val="110000"/>
              </a:lnSpc>
              <a:buNone/>
            </a:pPr>
            <a:r>
              <a:rPr lang="en-US" sz="3200" dirty="0"/>
              <a:t>To do the </a:t>
            </a:r>
            <a:r>
              <a:rPr lang="en-US" sz="3200" b="1" dirty="0"/>
              <a:t>right thing</a:t>
            </a:r>
            <a:r>
              <a:rPr lang="en-US" sz="3200" dirty="0"/>
              <a:t>, </a:t>
            </a:r>
          </a:p>
          <a:p>
            <a:pPr marL="0" indent="0">
              <a:lnSpc>
                <a:spcPct val="110000"/>
              </a:lnSpc>
              <a:buNone/>
            </a:pPr>
            <a:r>
              <a:rPr lang="en-US" sz="3200" dirty="0"/>
              <a:t>		At the </a:t>
            </a:r>
            <a:r>
              <a:rPr lang="en-US" sz="3200" b="1" dirty="0"/>
              <a:t>right time</a:t>
            </a:r>
            <a:r>
              <a:rPr lang="en-US" sz="3200" dirty="0"/>
              <a:t>, </a:t>
            </a:r>
          </a:p>
          <a:p>
            <a:pPr marL="0" indent="0">
              <a:lnSpc>
                <a:spcPct val="110000"/>
              </a:lnSpc>
              <a:buNone/>
            </a:pPr>
            <a:r>
              <a:rPr lang="en-US" sz="3200" dirty="0"/>
              <a:t>In the </a:t>
            </a:r>
            <a:r>
              <a:rPr lang="en-US" sz="3200" b="1" dirty="0"/>
              <a:t>right place</a:t>
            </a:r>
            <a:r>
              <a:rPr lang="en-US" sz="3200" dirty="0"/>
              <a:t>, </a:t>
            </a:r>
          </a:p>
          <a:p>
            <a:pPr marL="0" indent="0">
              <a:lnSpc>
                <a:spcPct val="110000"/>
              </a:lnSpc>
              <a:buNone/>
            </a:pPr>
            <a:r>
              <a:rPr lang="en-US" sz="3200" dirty="0"/>
              <a:t>	For the </a:t>
            </a:r>
            <a:r>
              <a:rPr lang="en-US" sz="3200" b="1" dirty="0"/>
              <a:t>right reason</a:t>
            </a:r>
            <a:r>
              <a:rPr lang="en-US" sz="3200" dirty="0"/>
              <a:t>.</a:t>
            </a:r>
          </a:p>
          <a:p>
            <a:pPr marL="0" indent="0">
              <a:lnSpc>
                <a:spcPct val="110000"/>
              </a:lnSpc>
              <a:buNone/>
            </a:pPr>
            <a:endParaRPr lang="en-US" sz="3200" dirty="0"/>
          </a:p>
          <a:p>
            <a:pPr>
              <a:lnSpc>
                <a:spcPct val="110000"/>
              </a:lnSpc>
            </a:pPr>
            <a:r>
              <a:rPr lang="en-US" sz="3200" dirty="0"/>
              <a:t>You can reach out to the Ethics Committee 24 hours a day/ 7days a week by calling the hospital operator at 702-3000.</a:t>
            </a:r>
          </a:p>
        </p:txBody>
      </p:sp>
    </p:spTree>
    <p:extLst>
      <p:ext uri="{BB962C8B-B14F-4D97-AF65-F5344CB8AC3E}">
        <p14:creationId xmlns:p14="http://schemas.microsoft.com/office/powerpoint/2010/main" val="16163054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133" dirty="0">
                <a:solidFill>
                  <a:schemeClr val="tx2">
                    <a:lumMod val="65000"/>
                    <a:lumOff val="35000"/>
                  </a:schemeClr>
                </a:solidFill>
              </a:rPr>
              <a:t>Safety &amp; Emergency Codes</a:t>
            </a:r>
            <a:br>
              <a:rPr lang="en-US" b="1" dirty="0"/>
            </a:br>
            <a:r>
              <a:rPr lang="en-US" dirty="0">
                <a:solidFill>
                  <a:schemeClr val="accent2">
                    <a:lumMod val="50000"/>
                  </a:schemeClr>
                </a:solidFill>
              </a:rPr>
              <a:t>Call 702-5000; 2-5000</a:t>
            </a:r>
          </a:p>
        </p:txBody>
      </p:sp>
      <p:sp>
        <p:nvSpPr>
          <p:cNvPr id="4" name="Slide Number Placeholder 3"/>
          <p:cNvSpPr>
            <a:spLocks noGrp="1"/>
          </p:cNvSpPr>
          <p:nvPr>
            <p:ph type="sldNum" sz="quarter" idx="12"/>
          </p:nvPr>
        </p:nvSpPr>
        <p:spPr/>
        <p:txBody>
          <a:bodyPr/>
          <a:lstStyle/>
          <a:p>
            <a:fld id="{E6CAFEF2-EA65-4A14-855D-C231E0914358}" type="slidenum">
              <a:rPr lang="en-US" smtClean="0"/>
              <a:pPr/>
              <a:t>40</a:t>
            </a:fld>
            <a:endParaRPr lang="en-US" dirty="0"/>
          </a:p>
        </p:txBody>
      </p:sp>
      <p:sp>
        <p:nvSpPr>
          <p:cNvPr id="6" name="Content Placeholder 5"/>
          <p:cNvSpPr>
            <a:spLocks noGrp="1"/>
          </p:cNvSpPr>
          <p:nvPr>
            <p:ph sz="quarter" idx="14"/>
          </p:nvPr>
        </p:nvSpPr>
        <p:spPr>
          <a:xfrm>
            <a:off x="1089555" y="1867296"/>
            <a:ext cx="4965699" cy="4762500"/>
          </a:xfrm>
        </p:spPr>
        <p:txBody>
          <a:bodyPr>
            <a:noAutofit/>
          </a:bodyPr>
          <a:lstStyle/>
          <a:p>
            <a:pPr>
              <a:lnSpc>
                <a:spcPct val="100000"/>
              </a:lnSpc>
            </a:pPr>
            <a:r>
              <a:rPr lang="en-US" sz="1800" dirty="0">
                <a:solidFill>
                  <a:schemeClr val="tx2">
                    <a:lumMod val="65000"/>
                    <a:lumOff val="35000"/>
                  </a:schemeClr>
                </a:solidFill>
              </a:rPr>
              <a:t>Code</a:t>
            </a:r>
            <a:r>
              <a:rPr lang="en-US" sz="1800" dirty="0"/>
              <a:t> </a:t>
            </a:r>
            <a:r>
              <a:rPr lang="en-US" sz="1800" b="1" dirty="0">
                <a:solidFill>
                  <a:srgbClr val="3333CC"/>
                </a:solidFill>
              </a:rPr>
              <a:t>Blue </a:t>
            </a:r>
            <a:r>
              <a:rPr lang="en-US" sz="1800" dirty="0">
                <a:solidFill>
                  <a:srgbClr val="0070C0"/>
                </a:solidFill>
              </a:rPr>
              <a:t>Respiratory/Cardiac </a:t>
            </a:r>
          </a:p>
          <a:p>
            <a:pPr>
              <a:lnSpc>
                <a:spcPct val="100000"/>
              </a:lnSpc>
            </a:pPr>
            <a:endParaRPr lang="en-US" sz="1800" b="1" dirty="0">
              <a:solidFill>
                <a:srgbClr val="3333CC"/>
              </a:solidFill>
            </a:endParaRPr>
          </a:p>
          <a:p>
            <a:pPr>
              <a:lnSpc>
                <a:spcPct val="100000"/>
              </a:lnSpc>
            </a:pPr>
            <a:r>
              <a:rPr lang="en-US" sz="1800" dirty="0">
                <a:solidFill>
                  <a:schemeClr val="tx2">
                    <a:lumMod val="65000"/>
                    <a:lumOff val="35000"/>
                  </a:schemeClr>
                </a:solidFill>
              </a:rPr>
              <a:t>Code</a:t>
            </a:r>
            <a:r>
              <a:rPr lang="en-US" sz="1800" dirty="0"/>
              <a:t> </a:t>
            </a:r>
            <a:r>
              <a:rPr lang="en-US" sz="1800" b="1" dirty="0">
                <a:solidFill>
                  <a:srgbClr val="FFC000"/>
                </a:solidFill>
              </a:rPr>
              <a:t>Gold </a:t>
            </a:r>
            <a:r>
              <a:rPr lang="en-US" sz="1800" dirty="0">
                <a:solidFill>
                  <a:srgbClr val="0070C0"/>
                </a:solidFill>
              </a:rPr>
              <a:t>Offender Escape Arrest</a:t>
            </a:r>
          </a:p>
          <a:p>
            <a:pPr>
              <a:lnSpc>
                <a:spcPct val="100000"/>
              </a:lnSpc>
            </a:pPr>
            <a:endParaRPr lang="en-US" sz="1800" b="1" dirty="0">
              <a:solidFill>
                <a:srgbClr val="FFC000"/>
              </a:solidFill>
            </a:endParaRPr>
          </a:p>
          <a:p>
            <a:pPr>
              <a:lnSpc>
                <a:spcPct val="100000"/>
              </a:lnSpc>
            </a:pPr>
            <a:r>
              <a:rPr lang="en-US" sz="1800" dirty="0">
                <a:solidFill>
                  <a:schemeClr val="tx2">
                    <a:lumMod val="65000"/>
                    <a:lumOff val="35000"/>
                  </a:schemeClr>
                </a:solidFill>
              </a:rPr>
              <a:t>Code</a:t>
            </a:r>
            <a:r>
              <a:rPr lang="en-US" sz="1800" dirty="0"/>
              <a:t> </a:t>
            </a:r>
            <a:r>
              <a:rPr lang="en-US" sz="1800" b="1" dirty="0">
                <a:solidFill>
                  <a:srgbClr val="000000"/>
                </a:solidFill>
              </a:rPr>
              <a:t>Black </a:t>
            </a:r>
            <a:r>
              <a:rPr lang="en-US" sz="1800" dirty="0">
                <a:solidFill>
                  <a:srgbClr val="0070C0"/>
                </a:solidFill>
              </a:rPr>
              <a:t>Bomb Threat</a:t>
            </a:r>
          </a:p>
          <a:p>
            <a:pPr>
              <a:lnSpc>
                <a:spcPct val="100000"/>
              </a:lnSpc>
            </a:pPr>
            <a:endParaRPr lang="en-US" sz="1800" b="1" dirty="0">
              <a:solidFill>
                <a:srgbClr val="FFC000"/>
              </a:solidFill>
            </a:endParaRPr>
          </a:p>
          <a:p>
            <a:pPr>
              <a:lnSpc>
                <a:spcPct val="100000"/>
              </a:lnSpc>
            </a:pPr>
            <a:r>
              <a:rPr lang="en-US" sz="1800" dirty="0">
                <a:solidFill>
                  <a:schemeClr val="tx2">
                    <a:lumMod val="65000"/>
                    <a:lumOff val="35000"/>
                  </a:schemeClr>
                </a:solidFill>
              </a:rPr>
              <a:t>Code</a:t>
            </a:r>
            <a:r>
              <a:rPr lang="en-US" sz="1800" dirty="0"/>
              <a:t> </a:t>
            </a:r>
            <a:r>
              <a:rPr lang="en-US" sz="1800" b="1" dirty="0">
                <a:solidFill>
                  <a:srgbClr val="FF66CC"/>
                </a:solidFill>
              </a:rPr>
              <a:t>Pink </a:t>
            </a:r>
            <a:r>
              <a:rPr lang="en-US" sz="1800" dirty="0">
                <a:solidFill>
                  <a:srgbClr val="0070C0"/>
                </a:solidFill>
              </a:rPr>
              <a:t>Infant/Child Missing</a:t>
            </a:r>
          </a:p>
          <a:p>
            <a:pPr>
              <a:lnSpc>
                <a:spcPct val="100000"/>
              </a:lnSpc>
            </a:pPr>
            <a:endParaRPr lang="en-US" sz="1800" b="1" dirty="0">
              <a:solidFill>
                <a:srgbClr val="FF66CC"/>
              </a:solidFill>
            </a:endParaRPr>
          </a:p>
          <a:p>
            <a:pPr>
              <a:lnSpc>
                <a:spcPct val="100000"/>
              </a:lnSpc>
            </a:pPr>
            <a:r>
              <a:rPr lang="en-US" sz="1800" dirty="0">
                <a:solidFill>
                  <a:schemeClr val="tx2">
                    <a:lumMod val="65000"/>
                    <a:lumOff val="35000"/>
                  </a:schemeClr>
                </a:solidFill>
              </a:rPr>
              <a:t>Code</a:t>
            </a:r>
            <a:r>
              <a:rPr lang="en-US" sz="1800" dirty="0"/>
              <a:t> </a:t>
            </a:r>
            <a:r>
              <a:rPr lang="en-US" sz="1800" b="1" dirty="0">
                <a:ln>
                  <a:solidFill>
                    <a:schemeClr val="tx2"/>
                  </a:solidFill>
                </a:ln>
                <a:solidFill>
                  <a:schemeClr val="bg2"/>
                </a:solidFill>
              </a:rPr>
              <a:t>White</a:t>
            </a:r>
            <a:r>
              <a:rPr lang="en-US" sz="1800" dirty="0"/>
              <a:t> </a:t>
            </a:r>
            <a:r>
              <a:rPr lang="en-US" sz="1800" dirty="0">
                <a:solidFill>
                  <a:srgbClr val="0070C0"/>
                </a:solidFill>
              </a:rPr>
              <a:t>Violence/Security</a:t>
            </a:r>
          </a:p>
          <a:p>
            <a:pPr>
              <a:lnSpc>
                <a:spcPct val="100000"/>
              </a:lnSpc>
            </a:pPr>
            <a:endParaRPr lang="en-US" sz="1800" dirty="0"/>
          </a:p>
          <a:p>
            <a:pPr>
              <a:lnSpc>
                <a:spcPct val="100000"/>
              </a:lnSpc>
            </a:pPr>
            <a:r>
              <a:rPr lang="en-US" sz="1800" dirty="0">
                <a:solidFill>
                  <a:schemeClr val="tx2">
                    <a:lumMod val="65000"/>
                    <a:lumOff val="35000"/>
                  </a:schemeClr>
                </a:solidFill>
              </a:rPr>
              <a:t>Code</a:t>
            </a:r>
            <a:r>
              <a:rPr lang="en-US" sz="1800" dirty="0"/>
              <a:t> </a:t>
            </a:r>
            <a:r>
              <a:rPr lang="en-US" sz="1800" b="1" dirty="0">
                <a:solidFill>
                  <a:srgbClr val="DFDA00"/>
                </a:solidFill>
              </a:rPr>
              <a:t>Yellow </a:t>
            </a:r>
            <a:r>
              <a:rPr lang="en-US" sz="1800" dirty="0">
                <a:solidFill>
                  <a:srgbClr val="0070C0"/>
                </a:solidFill>
              </a:rPr>
              <a:t>External Disaster</a:t>
            </a:r>
          </a:p>
          <a:p>
            <a:pPr>
              <a:lnSpc>
                <a:spcPct val="100000"/>
              </a:lnSpc>
            </a:pPr>
            <a:endParaRPr lang="en-US" sz="1800" b="1" dirty="0">
              <a:solidFill>
                <a:srgbClr val="DFDA00"/>
              </a:solidFill>
            </a:endParaRPr>
          </a:p>
          <a:p>
            <a:pPr>
              <a:lnSpc>
                <a:spcPct val="100000"/>
              </a:lnSpc>
            </a:pPr>
            <a:endParaRPr lang="en-US" sz="1800" dirty="0"/>
          </a:p>
        </p:txBody>
      </p:sp>
      <p:sp>
        <p:nvSpPr>
          <p:cNvPr id="7" name="Content Placeholder 6"/>
          <p:cNvSpPr>
            <a:spLocks noGrp="1"/>
          </p:cNvSpPr>
          <p:nvPr>
            <p:ph sz="quarter" idx="15"/>
          </p:nvPr>
        </p:nvSpPr>
        <p:spPr>
          <a:xfrm>
            <a:off x="6854826" y="1867296"/>
            <a:ext cx="4965699" cy="4762500"/>
          </a:xfrm>
        </p:spPr>
        <p:txBody>
          <a:bodyPr>
            <a:noAutofit/>
          </a:bodyPr>
          <a:lstStyle/>
          <a:p>
            <a:pPr>
              <a:lnSpc>
                <a:spcPct val="100000"/>
              </a:lnSpc>
            </a:pPr>
            <a:r>
              <a:rPr lang="en-US" sz="1800" dirty="0">
                <a:solidFill>
                  <a:schemeClr val="tx2">
                    <a:lumMod val="65000"/>
                    <a:lumOff val="35000"/>
                  </a:schemeClr>
                </a:solidFill>
              </a:rPr>
              <a:t>Code</a:t>
            </a:r>
            <a:r>
              <a:rPr lang="en-US" sz="1800" dirty="0"/>
              <a:t> </a:t>
            </a:r>
            <a:r>
              <a:rPr lang="en-US" sz="1800" b="1" dirty="0">
                <a:solidFill>
                  <a:srgbClr val="FF9933"/>
                </a:solidFill>
              </a:rPr>
              <a:t>Orange </a:t>
            </a:r>
            <a:r>
              <a:rPr lang="en-US" sz="1800" dirty="0">
                <a:solidFill>
                  <a:srgbClr val="0070C0"/>
                </a:solidFill>
              </a:rPr>
              <a:t>Hazardous Material Spill</a:t>
            </a:r>
          </a:p>
          <a:p>
            <a:pPr>
              <a:lnSpc>
                <a:spcPct val="100000"/>
              </a:lnSpc>
            </a:pPr>
            <a:endParaRPr lang="en-US" sz="1800" b="1" dirty="0">
              <a:solidFill>
                <a:srgbClr val="FF9933"/>
              </a:solidFill>
            </a:endParaRPr>
          </a:p>
          <a:p>
            <a:pPr>
              <a:lnSpc>
                <a:spcPct val="100000"/>
              </a:lnSpc>
            </a:pPr>
            <a:r>
              <a:rPr lang="en-US" sz="1800" dirty="0">
                <a:solidFill>
                  <a:schemeClr val="tx2">
                    <a:lumMod val="65000"/>
                    <a:lumOff val="35000"/>
                  </a:schemeClr>
                </a:solidFill>
              </a:rPr>
              <a:t>Code</a:t>
            </a:r>
            <a:r>
              <a:rPr lang="en-US" sz="1800" dirty="0"/>
              <a:t> </a:t>
            </a:r>
            <a:r>
              <a:rPr lang="en-US" sz="1800" b="1" dirty="0">
                <a:solidFill>
                  <a:schemeClr val="tx2">
                    <a:lumMod val="50000"/>
                    <a:lumOff val="50000"/>
                  </a:schemeClr>
                </a:solidFill>
              </a:rPr>
              <a:t>Grey </a:t>
            </a:r>
            <a:r>
              <a:rPr lang="en-US" sz="1800" dirty="0">
                <a:solidFill>
                  <a:srgbClr val="0070C0"/>
                </a:solidFill>
              </a:rPr>
              <a:t>Severe Weather</a:t>
            </a:r>
          </a:p>
          <a:p>
            <a:pPr>
              <a:lnSpc>
                <a:spcPct val="100000"/>
              </a:lnSpc>
            </a:pPr>
            <a:endParaRPr lang="en-US" sz="1800" b="1" dirty="0">
              <a:solidFill>
                <a:schemeClr val="tx2">
                  <a:lumMod val="50000"/>
                  <a:lumOff val="50000"/>
                </a:schemeClr>
              </a:solidFill>
            </a:endParaRPr>
          </a:p>
          <a:p>
            <a:pPr>
              <a:lnSpc>
                <a:spcPct val="100000"/>
              </a:lnSpc>
            </a:pPr>
            <a:r>
              <a:rPr lang="en-US" sz="1800" dirty="0">
                <a:solidFill>
                  <a:schemeClr val="tx2">
                    <a:lumMod val="65000"/>
                    <a:lumOff val="35000"/>
                  </a:schemeClr>
                </a:solidFill>
              </a:rPr>
              <a:t>Code</a:t>
            </a:r>
            <a:r>
              <a:rPr lang="en-US" sz="1800" dirty="0"/>
              <a:t> </a:t>
            </a:r>
            <a:r>
              <a:rPr lang="en-US" sz="1800" b="1" dirty="0">
                <a:solidFill>
                  <a:srgbClr val="FF0000"/>
                </a:solidFill>
              </a:rPr>
              <a:t>Red </a:t>
            </a:r>
            <a:r>
              <a:rPr lang="en-US" sz="1800" dirty="0">
                <a:solidFill>
                  <a:srgbClr val="0070C0"/>
                </a:solidFill>
              </a:rPr>
              <a:t>Fire or Smoke</a:t>
            </a:r>
          </a:p>
          <a:p>
            <a:pPr>
              <a:lnSpc>
                <a:spcPct val="100000"/>
              </a:lnSpc>
            </a:pPr>
            <a:endParaRPr lang="en-US" sz="1800" b="1" dirty="0">
              <a:solidFill>
                <a:srgbClr val="FF0000"/>
              </a:solidFill>
            </a:endParaRPr>
          </a:p>
          <a:p>
            <a:pPr>
              <a:lnSpc>
                <a:spcPct val="100000"/>
              </a:lnSpc>
            </a:pPr>
            <a:r>
              <a:rPr lang="en-US" sz="1800" dirty="0">
                <a:solidFill>
                  <a:schemeClr val="tx2">
                    <a:lumMod val="65000"/>
                    <a:lumOff val="35000"/>
                  </a:schemeClr>
                </a:solidFill>
              </a:rPr>
              <a:t>Active Shooter </a:t>
            </a:r>
            <a:r>
              <a:rPr lang="en-US" sz="1800" dirty="0">
                <a:solidFill>
                  <a:srgbClr val="0070C0"/>
                </a:solidFill>
              </a:rPr>
              <a:t>Active Shooter</a:t>
            </a:r>
          </a:p>
          <a:p>
            <a:pPr>
              <a:lnSpc>
                <a:spcPct val="100000"/>
              </a:lnSpc>
            </a:pPr>
            <a:endParaRPr lang="en-US" sz="1800" b="1" dirty="0">
              <a:solidFill>
                <a:schemeClr val="accent4">
                  <a:lumMod val="75000"/>
                </a:schemeClr>
              </a:solidFill>
            </a:endParaRPr>
          </a:p>
          <a:p>
            <a:pPr>
              <a:lnSpc>
                <a:spcPct val="100000"/>
              </a:lnSpc>
            </a:pPr>
            <a:r>
              <a:rPr lang="en-US" sz="1800" b="1" dirty="0">
                <a:solidFill>
                  <a:schemeClr val="tx2"/>
                </a:solidFill>
              </a:rPr>
              <a:t>Page Dr. Flight </a:t>
            </a:r>
            <a:r>
              <a:rPr lang="en-US" sz="1800" dirty="0">
                <a:solidFill>
                  <a:srgbClr val="0070C0"/>
                </a:solidFill>
              </a:rPr>
              <a:t>Elopement (PEC/CEC)</a:t>
            </a:r>
          </a:p>
          <a:p>
            <a:pPr>
              <a:lnSpc>
                <a:spcPct val="100000"/>
              </a:lnSpc>
            </a:pPr>
            <a:endParaRPr lang="en-US" sz="1800" dirty="0">
              <a:solidFill>
                <a:srgbClr val="0070C0"/>
              </a:solidFill>
            </a:endParaRPr>
          </a:p>
        </p:txBody>
      </p:sp>
      <p:sp>
        <p:nvSpPr>
          <p:cNvPr id="8" name="TextBox 7"/>
          <p:cNvSpPr txBox="1"/>
          <p:nvPr/>
        </p:nvSpPr>
        <p:spPr>
          <a:xfrm>
            <a:off x="3148012" y="1153920"/>
            <a:ext cx="5892800" cy="913199"/>
          </a:xfrm>
          <a:prstGeom prst="rect">
            <a:avLst/>
          </a:prstGeom>
          <a:noFill/>
        </p:spPr>
        <p:txBody>
          <a:bodyPr wrap="square" rtlCol="0">
            <a:spAutoFit/>
          </a:bodyPr>
          <a:lstStyle/>
          <a:p>
            <a:pPr algn="ctr"/>
            <a:r>
              <a:rPr lang="en-US" sz="2667" b="1" dirty="0"/>
              <a:t>There are 11 Hospital Emergency Codes:</a:t>
            </a:r>
          </a:p>
        </p:txBody>
      </p:sp>
    </p:spTree>
    <p:extLst>
      <p:ext uri="{BB962C8B-B14F-4D97-AF65-F5344CB8AC3E}">
        <p14:creationId xmlns:p14="http://schemas.microsoft.com/office/powerpoint/2010/main" val="2071186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C3F3C-D24A-26EA-FBA7-A43960A2743C}"/>
              </a:ext>
            </a:extLst>
          </p:cNvPr>
          <p:cNvSpPr>
            <a:spLocks noGrp="1"/>
          </p:cNvSpPr>
          <p:nvPr>
            <p:ph type="title"/>
          </p:nvPr>
        </p:nvSpPr>
        <p:spPr>
          <a:xfrm>
            <a:off x="0" y="0"/>
            <a:ext cx="11820525" cy="1371600"/>
          </a:xfrm>
          <a:solidFill>
            <a:srgbClr val="FF0000"/>
          </a:solidFill>
        </p:spPr>
        <p:txBody>
          <a:bodyPr>
            <a:normAutofit/>
          </a:bodyPr>
          <a:lstStyle/>
          <a:p>
            <a:r>
              <a:rPr lang="en-US" sz="7200" b="1" u="sng" dirty="0">
                <a:solidFill>
                  <a:schemeClr val="bg1"/>
                </a:solidFill>
              </a:rPr>
              <a:t> EMERGENCY </a:t>
            </a:r>
          </a:p>
        </p:txBody>
      </p:sp>
      <p:sp>
        <p:nvSpPr>
          <p:cNvPr id="3" name="Subtitle 2">
            <a:extLst>
              <a:ext uri="{FF2B5EF4-FFF2-40B4-BE49-F238E27FC236}">
                <a16:creationId xmlns:a16="http://schemas.microsoft.com/office/drawing/2014/main" id="{A180300F-4AB1-662D-5A86-9DFABAA4C1CF}"/>
              </a:ext>
            </a:extLst>
          </p:cNvPr>
          <p:cNvSpPr>
            <a:spLocks noGrp="1"/>
          </p:cNvSpPr>
          <p:nvPr>
            <p:ph type="subTitle" idx="4294967295"/>
          </p:nvPr>
        </p:nvSpPr>
        <p:spPr>
          <a:xfrm>
            <a:off x="1338262" y="2583702"/>
            <a:ext cx="9144000" cy="2206625"/>
          </a:xfrm>
        </p:spPr>
        <p:txBody>
          <a:bodyPr>
            <a:normAutofit/>
          </a:bodyPr>
          <a:lstStyle/>
          <a:p>
            <a:pPr algn="ctr"/>
            <a:r>
              <a:rPr lang="en-US" sz="4800" b="1" dirty="0">
                <a:solidFill>
                  <a:srgbClr val="FF0000"/>
                </a:solidFill>
              </a:rPr>
              <a:t>2-5000 / </a:t>
            </a:r>
            <a:r>
              <a:rPr lang="en-US" b="1" dirty="0">
                <a:solidFill>
                  <a:srgbClr val="FF0000"/>
                </a:solidFill>
              </a:rPr>
              <a:t>702-5000</a:t>
            </a:r>
            <a:endParaRPr lang="en-US" sz="4800" b="1" dirty="0">
              <a:solidFill>
                <a:srgbClr val="FF0000"/>
              </a:solidFill>
            </a:endParaRPr>
          </a:p>
          <a:p>
            <a:pPr algn="ctr"/>
            <a:r>
              <a:rPr lang="en-US" dirty="0">
                <a:solidFill>
                  <a:srgbClr val="FF0000"/>
                </a:solidFill>
              </a:rPr>
              <a:t>This is a dedicated line strictly used for emergencies. </a:t>
            </a:r>
          </a:p>
        </p:txBody>
      </p:sp>
      <p:sp>
        <p:nvSpPr>
          <p:cNvPr id="4" name="Subtitle 2">
            <a:extLst>
              <a:ext uri="{FF2B5EF4-FFF2-40B4-BE49-F238E27FC236}">
                <a16:creationId xmlns:a16="http://schemas.microsoft.com/office/drawing/2014/main" id="{8906CCE0-BA29-B53D-42D4-8584C7578EA1}"/>
              </a:ext>
            </a:extLst>
          </p:cNvPr>
          <p:cNvSpPr txBox="1">
            <a:spLocks/>
          </p:cNvSpPr>
          <p:nvPr/>
        </p:nvSpPr>
        <p:spPr>
          <a:xfrm>
            <a:off x="1018902" y="4274298"/>
            <a:ext cx="9144000" cy="1655762"/>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b="1" dirty="0">
                <a:solidFill>
                  <a:srgbClr val="FF0000"/>
                </a:solidFill>
              </a:rPr>
              <a:t>Do Not Dial 2-3000 </a:t>
            </a:r>
            <a:r>
              <a:rPr lang="en-US" b="1" dirty="0">
                <a:solidFill>
                  <a:srgbClr val="FF0000"/>
                </a:solidFill>
              </a:rPr>
              <a:t>in an Emergency</a:t>
            </a:r>
            <a:endParaRPr lang="en-US" sz="3600" b="1" dirty="0">
              <a:solidFill>
                <a:srgbClr val="FF0000"/>
              </a:solidFill>
            </a:endParaRPr>
          </a:p>
          <a:p>
            <a:r>
              <a:rPr lang="en-US" dirty="0">
                <a:solidFill>
                  <a:srgbClr val="FF0000"/>
                </a:solidFill>
              </a:rPr>
              <a:t>This line goes to the switchboard which is prioritized by the phone system. Your call we be placed in a que and the answer will be delayed. </a:t>
            </a:r>
          </a:p>
          <a:p>
            <a:r>
              <a:rPr lang="en-US" dirty="0">
                <a:solidFill>
                  <a:srgbClr val="FF0000"/>
                </a:solidFill>
              </a:rPr>
              <a:t>2-5000 is a separate line from the switchboard and is given prior from the Communication department staff.   </a:t>
            </a:r>
          </a:p>
        </p:txBody>
      </p:sp>
    </p:spTree>
    <p:extLst>
      <p:ext uri="{BB962C8B-B14F-4D97-AF65-F5344CB8AC3E}">
        <p14:creationId xmlns:p14="http://schemas.microsoft.com/office/powerpoint/2010/main" val="20752007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Codes</a:t>
            </a:r>
          </a:p>
        </p:txBody>
      </p:sp>
      <p:sp>
        <p:nvSpPr>
          <p:cNvPr id="4" name="Slide Number Placeholder 3"/>
          <p:cNvSpPr>
            <a:spLocks noGrp="1"/>
          </p:cNvSpPr>
          <p:nvPr>
            <p:ph type="sldNum" sz="quarter" idx="12"/>
          </p:nvPr>
        </p:nvSpPr>
        <p:spPr/>
        <p:txBody>
          <a:bodyPr/>
          <a:lstStyle/>
          <a:p>
            <a:fld id="{E6CAFEF2-EA65-4A14-855D-C231E0914358}" type="slidenum">
              <a:rPr lang="en-US" smtClean="0"/>
              <a:pPr/>
              <a:t>42</a:t>
            </a:fld>
            <a:endParaRPr lang="en-US"/>
          </a:p>
        </p:txBody>
      </p:sp>
      <p:sp>
        <p:nvSpPr>
          <p:cNvPr id="2" name="Content Placeholder 1"/>
          <p:cNvSpPr>
            <a:spLocks noGrp="1"/>
          </p:cNvSpPr>
          <p:nvPr>
            <p:ph sz="quarter" idx="14"/>
          </p:nvPr>
        </p:nvSpPr>
        <p:spPr/>
        <p:txBody>
          <a:bodyPr>
            <a:normAutofit/>
          </a:bodyPr>
          <a:lstStyle/>
          <a:p>
            <a:pPr marL="0" indent="0">
              <a:buSzPct val="90000"/>
              <a:buNone/>
            </a:pPr>
            <a:r>
              <a:rPr lang="en-US" sz="1800" b="1" dirty="0"/>
              <a:t>Code </a:t>
            </a:r>
            <a:r>
              <a:rPr lang="en-US" sz="1800" b="1" dirty="0">
                <a:ln>
                  <a:solidFill>
                    <a:schemeClr val="tx2"/>
                  </a:solidFill>
                </a:ln>
                <a:solidFill>
                  <a:schemeClr val="bg2"/>
                </a:solidFill>
              </a:rPr>
              <a:t>White</a:t>
            </a:r>
            <a:r>
              <a:rPr lang="en-US" sz="1800" b="1" dirty="0"/>
              <a:t>: </a:t>
            </a:r>
            <a:r>
              <a:rPr lang="en-US" sz="1800" dirty="0"/>
              <a:t>potential or actual violent situation</a:t>
            </a:r>
          </a:p>
          <a:p>
            <a:pPr>
              <a:buSzPct val="90000"/>
            </a:pPr>
            <a:r>
              <a:rPr lang="en-US" sz="1500" dirty="0"/>
              <a:t>Physical or threatening violence, actual or potential, which can not be re-directed and escalating.</a:t>
            </a:r>
          </a:p>
          <a:p>
            <a:pPr>
              <a:buSzPct val="90000"/>
            </a:pPr>
            <a:r>
              <a:rPr lang="en-US" sz="1500" dirty="0"/>
              <a:t>It is often preceded by warning signs, such as a heated argument, anxiety, agitation, pacing.</a:t>
            </a:r>
          </a:p>
          <a:p>
            <a:pPr>
              <a:buSzPct val="90000"/>
            </a:pPr>
            <a:r>
              <a:rPr lang="en-US" sz="1500" dirty="0"/>
              <a:t>Domestic situations can result in violence at work; notify Hospital Public Safety if someone has stated that they are involved in such a situation.</a:t>
            </a:r>
          </a:p>
          <a:p>
            <a:pPr>
              <a:buSzPct val="90000"/>
            </a:pPr>
            <a:r>
              <a:rPr lang="en-US" sz="1500" dirty="0"/>
              <a:t>Initiate de-escalation techniques early; do not wait until the situation becomes violent.</a:t>
            </a:r>
          </a:p>
          <a:p>
            <a:pPr>
              <a:buSzPct val="90000"/>
            </a:pPr>
            <a:r>
              <a:rPr lang="en-US" sz="1500" dirty="0"/>
              <a:t>For patients with a history of violence, an FYI Code White flag is placed in the EHR to alert caregivers.</a:t>
            </a:r>
          </a:p>
          <a:p>
            <a:r>
              <a:rPr lang="en-US" sz="1500" dirty="0"/>
              <a:t>Before a situation with an agitated patient escalates out of control, try using therapeutic communication to calm the patient. Many times you can calm or defuse a situation by making patients aware of their behavior without putting them on the defensive. However, be careful about what you say and the way you say it. Your words and your tone can either resolve the situation or make it worse.  </a:t>
            </a:r>
          </a:p>
          <a:p>
            <a:r>
              <a:rPr lang="en-US" sz="1500" dirty="0"/>
              <a:t>Call for help if needed. Hospital Public Safety can be called for assistance of suspected escalation.</a:t>
            </a:r>
          </a:p>
        </p:txBody>
      </p:sp>
      <p:pic>
        <p:nvPicPr>
          <p:cNvPr id="7" name="Picture 6"/>
          <p:cNvPicPr>
            <a:picLocks noChangeAspect="1"/>
          </p:cNvPicPr>
          <p:nvPr/>
        </p:nvPicPr>
        <p:blipFill>
          <a:blip r:embed="rId2"/>
          <a:stretch>
            <a:fillRect/>
          </a:stretch>
        </p:blipFill>
        <p:spPr>
          <a:xfrm>
            <a:off x="6257925" y="228600"/>
            <a:ext cx="5562600" cy="1371600"/>
          </a:xfrm>
          <a:prstGeom prst="rect">
            <a:avLst/>
          </a:prstGeom>
        </p:spPr>
      </p:pic>
    </p:spTree>
    <p:extLst>
      <p:ext uri="{BB962C8B-B14F-4D97-AF65-F5344CB8AC3E}">
        <p14:creationId xmlns:p14="http://schemas.microsoft.com/office/powerpoint/2010/main" val="1951519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Codes</a:t>
            </a:r>
          </a:p>
        </p:txBody>
      </p:sp>
      <p:sp>
        <p:nvSpPr>
          <p:cNvPr id="4" name="Slide Number Placeholder 3"/>
          <p:cNvSpPr>
            <a:spLocks noGrp="1"/>
          </p:cNvSpPr>
          <p:nvPr>
            <p:ph type="sldNum" sz="quarter" idx="12"/>
          </p:nvPr>
        </p:nvSpPr>
        <p:spPr/>
        <p:txBody>
          <a:bodyPr/>
          <a:lstStyle/>
          <a:p>
            <a:fld id="{E6CAFEF2-EA65-4A14-855D-C231E0914358}" type="slidenum">
              <a:rPr lang="en-US" smtClean="0"/>
              <a:pPr/>
              <a:t>43</a:t>
            </a:fld>
            <a:endParaRPr lang="en-US"/>
          </a:p>
        </p:txBody>
      </p:sp>
      <p:sp>
        <p:nvSpPr>
          <p:cNvPr id="2" name="Content Placeholder 1"/>
          <p:cNvSpPr>
            <a:spLocks noGrp="1"/>
          </p:cNvSpPr>
          <p:nvPr>
            <p:ph sz="quarter" idx="14"/>
          </p:nvPr>
        </p:nvSpPr>
        <p:spPr/>
        <p:txBody>
          <a:bodyPr>
            <a:normAutofit/>
          </a:bodyPr>
          <a:lstStyle/>
          <a:p>
            <a:pPr marL="0" indent="0">
              <a:buNone/>
            </a:pPr>
            <a:r>
              <a:rPr lang="en-US" dirty="0"/>
              <a:t>Code </a:t>
            </a:r>
            <a:r>
              <a:rPr lang="en-US" b="1" dirty="0">
                <a:solidFill>
                  <a:srgbClr val="000000"/>
                </a:solidFill>
              </a:rPr>
              <a:t>Black: </a:t>
            </a:r>
            <a:r>
              <a:rPr lang="en-US" dirty="0">
                <a:solidFill>
                  <a:schemeClr val="accent1"/>
                </a:solidFill>
              </a:rPr>
              <a:t>Bomb Threat</a:t>
            </a:r>
            <a:endParaRPr lang="en-US" b="1" dirty="0">
              <a:solidFill>
                <a:srgbClr val="000000"/>
              </a:solidFill>
            </a:endParaRPr>
          </a:p>
          <a:p>
            <a:r>
              <a:rPr lang="en-US" sz="1900" dirty="0"/>
              <a:t>Tell operator “bomb threat report”; give the operator details</a:t>
            </a:r>
          </a:p>
          <a:p>
            <a:r>
              <a:rPr lang="en-US" sz="1900" dirty="0"/>
              <a:t>If you receive a call, pay attention to any details</a:t>
            </a:r>
          </a:p>
          <a:p>
            <a:r>
              <a:rPr lang="en-US" sz="1900" dirty="0"/>
              <a:t>Tell the caller the hospital is occupied, and this could result in injuries and death</a:t>
            </a:r>
          </a:p>
          <a:p>
            <a:r>
              <a:rPr lang="en-US" sz="1900" dirty="0"/>
              <a:t>Remain calm and notify your coworkers</a:t>
            </a:r>
          </a:p>
          <a:p>
            <a:r>
              <a:rPr lang="en-US" sz="1900" dirty="0"/>
              <a:t>Do NOT notify patients or families</a:t>
            </a:r>
          </a:p>
          <a:p>
            <a:r>
              <a:rPr lang="en-US" sz="1900" dirty="0"/>
              <a:t>Follow instructions of hospital leadership</a:t>
            </a:r>
          </a:p>
          <a:p>
            <a:pPr marL="0" indent="0">
              <a:buNone/>
            </a:pPr>
            <a:endParaRPr lang="en-US" dirty="0"/>
          </a:p>
        </p:txBody>
      </p:sp>
    </p:spTree>
    <p:extLst>
      <p:ext uri="{BB962C8B-B14F-4D97-AF65-F5344CB8AC3E}">
        <p14:creationId xmlns:p14="http://schemas.microsoft.com/office/powerpoint/2010/main" val="1438471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Codes</a:t>
            </a:r>
          </a:p>
        </p:txBody>
      </p:sp>
      <p:sp>
        <p:nvSpPr>
          <p:cNvPr id="4" name="Slide Number Placeholder 3"/>
          <p:cNvSpPr>
            <a:spLocks noGrp="1"/>
          </p:cNvSpPr>
          <p:nvPr>
            <p:ph type="sldNum" sz="quarter" idx="12"/>
          </p:nvPr>
        </p:nvSpPr>
        <p:spPr/>
        <p:txBody>
          <a:bodyPr/>
          <a:lstStyle/>
          <a:p>
            <a:fld id="{E6CAFEF2-EA65-4A14-855D-C231E0914358}" type="slidenum">
              <a:rPr lang="en-US" smtClean="0"/>
              <a:pPr/>
              <a:t>44</a:t>
            </a:fld>
            <a:endParaRPr lang="en-US"/>
          </a:p>
        </p:txBody>
      </p:sp>
      <p:sp>
        <p:nvSpPr>
          <p:cNvPr id="2" name="Content Placeholder 1"/>
          <p:cNvSpPr>
            <a:spLocks noGrp="1"/>
          </p:cNvSpPr>
          <p:nvPr>
            <p:ph sz="quarter" idx="14"/>
          </p:nvPr>
        </p:nvSpPr>
        <p:spPr/>
        <p:txBody>
          <a:bodyPr>
            <a:normAutofit/>
          </a:bodyPr>
          <a:lstStyle/>
          <a:p>
            <a:pPr marL="0" indent="0">
              <a:buNone/>
            </a:pPr>
            <a:r>
              <a:rPr lang="en-US" dirty="0"/>
              <a:t>Code </a:t>
            </a:r>
            <a:r>
              <a:rPr lang="en-US" b="1" dirty="0">
                <a:solidFill>
                  <a:srgbClr val="FF1493"/>
                </a:solidFill>
              </a:rPr>
              <a:t>Pink</a:t>
            </a:r>
            <a:r>
              <a:rPr lang="en-US" b="1" dirty="0">
                <a:solidFill>
                  <a:schemeClr val="accent1"/>
                </a:solidFill>
              </a:rPr>
              <a:t>:</a:t>
            </a:r>
            <a:r>
              <a:rPr lang="en-US" b="1" dirty="0">
                <a:solidFill>
                  <a:srgbClr val="FF1493"/>
                </a:solidFill>
              </a:rPr>
              <a:t> </a:t>
            </a:r>
            <a:r>
              <a:rPr lang="en-US" dirty="0"/>
              <a:t>Infant/child missing</a:t>
            </a:r>
          </a:p>
          <a:p>
            <a:r>
              <a:rPr lang="en-US" sz="1800" dirty="0"/>
              <a:t>Go to the nearest hospital exit</a:t>
            </a:r>
          </a:p>
          <a:p>
            <a:r>
              <a:rPr lang="en-US" sz="1800" dirty="0"/>
              <a:t>Watch for anyone leaving the hospital with an infant/child</a:t>
            </a:r>
          </a:p>
          <a:p>
            <a:r>
              <a:rPr lang="en-US" sz="1800" dirty="0"/>
              <a:t>Do not attempt to detain the person</a:t>
            </a:r>
          </a:p>
          <a:p>
            <a:r>
              <a:rPr lang="en-US" sz="1800" dirty="0"/>
              <a:t>Observe their appearance, vehicle and direction of travel; report all details to hospital police</a:t>
            </a:r>
          </a:p>
          <a:p>
            <a:endParaRPr lang="en-US" sz="1800" dirty="0"/>
          </a:p>
          <a:p>
            <a:pPr marL="0" indent="0">
              <a:buNone/>
            </a:pPr>
            <a:r>
              <a:rPr lang="en-US" dirty="0"/>
              <a:t>Code </a:t>
            </a:r>
            <a:r>
              <a:rPr lang="en-US" b="1" dirty="0">
                <a:solidFill>
                  <a:schemeClr val="accent6"/>
                </a:solidFill>
              </a:rPr>
              <a:t>Orange</a:t>
            </a:r>
            <a:r>
              <a:rPr lang="en-US" b="1" dirty="0">
                <a:solidFill>
                  <a:schemeClr val="accent1"/>
                </a:solidFill>
              </a:rPr>
              <a:t>: </a:t>
            </a:r>
            <a:r>
              <a:rPr lang="en-US" dirty="0">
                <a:solidFill>
                  <a:schemeClr val="accent1"/>
                </a:solidFill>
              </a:rPr>
              <a:t>Hazardous Material Spill</a:t>
            </a:r>
            <a:endParaRPr lang="en-US" b="1" dirty="0">
              <a:solidFill>
                <a:schemeClr val="accent1"/>
              </a:solidFill>
            </a:endParaRPr>
          </a:p>
          <a:p>
            <a:r>
              <a:rPr lang="en-US" sz="1600" dirty="0"/>
              <a:t>If you discover a hazardous chemical or radioactive spill, you should:</a:t>
            </a:r>
          </a:p>
          <a:p>
            <a:pPr lvl="1"/>
            <a:r>
              <a:rPr lang="en-US" sz="1600" dirty="0"/>
              <a:t>Take measures to isolate the area to keep individuals away from the spill.</a:t>
            </a:r>
          </a:p>
          <a:p>
            <a:pPr lvl="1"/>
            <a:r>
              <a:rPr lang="en-US" sz="1600" dirty="0"/>
              <a:t>Contact your supervisor or manager and describe the spill to him or her.</a:t>
            </a:r>
          </a:p>
          <a:p>
            <a:pPr lvl="1"/>
            <a:r>
              <a:rPr lang="en-US" sz="1600" dirty="0"/>
              <a:t>Help locate information about the chemical using safety data sheets</a:t>
            </a:r>
          </a:p>
          <a:p>
            <a:pPr marL="0" indent="0">
              <a:buNone/>
            </a:pPr>
            <a:endParaRPr lang="en-US" dirty="0">
              <a:solidFill>
                <a:schemeClr val="accent1"/>
              </a:solidFill>
            </a:endParaRPr>
          </a:p>
          <a:p>
            <a:pPr marL="0" indent="0">
              <a:buNone/>
            </a:pPr>
            <a:endParaRPr lang="en-US" dirty="0"/>
          </a:p>
        </p:txBody>
      </p:sp>
    </p:spTree>
    <p:extLst>
      <p:ext uri="{BB962C8B-B14F-4D97-AF65-F5344CB8AC3E}">
        <p14:creationId xmlns:p14="http://schemas.microsoft.com/office/powerpoint/2010/main" val="21772647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Codes</a:t>
            </a:r>
          </a:p>
        </p:txBody>
      </p:sp>
      <p:sp>
        <p:nvSpPr>
          <p:cNvPr id="4" name="Slide Number Placeholder 3"/>
          <p:cNvSpPr>
            <a:spLocks noGrp="1"/>
          </p:cNvSpPr>
          <p:nvPr>
            <p:ph type="sldNum" sz="quarter" idx="12"/>
          </p:nvPr>
        </p:nvSpPr>
        <p:spPr/>
        <p:txBody>
          <a:bodyPr/>
          <a:lstStyle/>
          <a:p>
            <a:fld id="{E6CAFEF2-EA65-4A14-855D-C231E0914358}" type="slidenum">
              <a:rPr lang="en-US" smtClean="0"/>
              <a:pPr/>
              <a:t>45</a:t>
            </a:fld>
            <a:endParaRPr lang="en-US"/>
          </a:p>
        </p:txBody>
      </p:sp>
      <p:sp>
        <p:nvSpPr>
          <p:cNvPr id="2" name="Content Placeholder 1"/>
          <p:cNvSpPr>
            <a:spLocks noGrp="1"/>
          </p:cNvSpPr>
          <p:nvPr>
            <p:ph sz="quarter" idx="14"/>
          </p:nvPr>
        </p:nvSpPr>
        <p:spPr>
          <a:xfrm>
            <a:off x="368301" y="1695450"/>
            <a:ext cx="10156824" cy="4667250"/>
          </a:xfrm>
        </p:spPr>
        <p:txBody>
          <a:bodyPr>
            <a:noAutofit/>
          </a:bodyPr>
          <a:lstStyle/>
          <a:p>
            <a:pPr marL="0" indent="0">
              <a:buNone/>
            </a:pPr>
            <a:r>
              <a:rPr lang="en-US" sz="2933" dirty="0"/>
              <a:t>Code </a:t>
            </a:r>
            <a:r>
              <a:rPr lang="en-US" sz="2933" b="1" dirty="0">
                <a:solidFill>
                  <a:schemeClr val="tx2">
                    <a:lumMod val="50000"/>
                    <a:lumOff val="50000"/>
                  </a:schemeClr>
                </a:solidFill>
              </a:rPr>
              <a:t>Grey</a:t>
            </a:r>
            <a:r>
              <a:rPr lang="en-US" sz="2933" b="1" dirty="0">
                <a:solidFill>
                  <a:schemeClr val="accent1"/>
                </a:solidFill>
              </a:rPr>
              <a:t>:</a:t>
            </a:r>
            <a:r>
              <a:rPr lang="en-US" sz="2933" b="1" dirty="0">
                <a:solidFill>
                  <a:schemeClr val="tx2">
                    <a:lumMod val="50000"/>
                    <a:lumOff val="50000"/>
                  </a:schemeClr>
                </a:solidFill>
              </a:rPr>
              <a:t> </a:t>
            </a:r>
            <a:r>
              <a:rPr lang="en-US" sz="2933" dirty="0"/>
              <a:t>Severe Weather</a:t>
            </a:r>
          </a:p>
          <a:p>
            <a:r>
              <a:rPr lang="en-US" sz="2400" dirty="0">
                <a:hlinkClick r:id="rId2"/>
              </a:rPr>
              <a:t>LCMC Disaster Services Policy</a:t>
            </a:r>
            <a:endParaRPr lang="en-US" sz="2400" dirty="0"/>
          </a:p>
          <a:p>
            <a:endParaRPr lang="en-US" sz="2400" dirty="0"/>
          </a:p>
          <a:p>
            <a:r>
              <a:rPr lang="en-US" sz="2400" dirty="0"/>
              <a:t>Your manager or supervisor will assign you to a team:</a:t>
            </a:r>
          </a:p>
          <a:p>
            <a:pPr lvl="1"/>
            <a:r>
              <a:rPr lang="en-US" sz="1600" b="1" dirty="0">
                <a:solidFill>
                  <a:schemeClr val="tx1">
                    <a:lumMod val="50000"/>
                    <a:lumOff val="50000"/>
                  </a:schemeClr>
                </a:solidFill>
              </a:rPr>
              <a:t>Activation Team</a:t>
            </a:r>
            <a:r>
              <a:rPr lang="en-US" sz="1600" dirty="0"/>
              <a:t>: works during the storm</a:t>
            </a:r>
          </a:p>
          <a:p>
            <a:pPr lvl="1"/>
            <a:endParaRPr lang="en-US" sz="1600" dirty="0"/>
          </a:p>
          <a:p>
            <a:pPr lvl="1"/>
            <a:r>
              <a:rPr lang="en-US" sz="1600" b="1" dirty="0">
                <a:solidFill>
                  <a:schemeClr val="tx1">
                    <a:lumMod val="50000"/>
                    <a:lumOff val="50000"/>
                  </a:schemeClr>
                </a:solidFill>
              </a:rPr>
              <a:t>Recovery Team</a:t>
            </a:r>
            <a:r>
              <a:rPr lang="en-US" sz="1600" dirty="0"/>
              <a:t>: reports back to work immediately after the Code Grey has ended; if you are on the Recovery Team, you must contact your supervisor within 24 hours after a storm passes.</a:t>
            </a:r>
          </a:p>
          <a:p>
            <a:pPr lvl="1"/>
            <a:endParaRPr lang="en-US" sz="1600" dirty="0"/>
          </a:p>
          <a:p>
            <a:pPr lvl="1"/>
            <a:r>
              <a:rPr lang="en-US" sz="1600" b="1" dirty="0">
                <a:solidFill>
                  <a:schemeClr val="tx1">
                    <a:lumMod val="50000"/>
                    <a:lumOff val="50000"/>
                  </a:schemeClr>
                </a:solidFill>
              </a:rPr>
              <a:t>Not Activated Team</a:t>
            </a:r>
            <a:r>
              <a:rPr lang="en-US" sz="1600" dirty="0"/>
              <a:t>:</a:t>
            </a:r>
            <a:r>
              <a:rPr lang="en-US" sz="1600" b="1" dirty="0"/>
              <a:t> </a:t>
            </a:r>
            <a:r>
              <a:rPr lang="en-US" sz="1600" dirty="0"/>
              <a:t>you must contact your supervisor within 24 hours after a storm passes. Prepare to return to work with return of normal operations and scheduling. </a:t>
            </a:r>
          </a:p>
        </p:txBody>
      </p:sp>
    </p:spTree>
    <p:extLst>
      <p:ext uri="{BB962C8B-B14F-4D97-AF65-F5344CB8AC3E}">
        <p14:creationId xmlns:p14="http://schemas.microsoft.com/office/powerpoint/2010/main" val="1458197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Codes</a:t>
            </a:r>
          </a:p>
        </p:txBody>
      </p:sp>
      <p:sp>
        <p:nvSpPr>
          <p:cNvPr id="4" name="Slide Number Placeholder 3"/>
          <p:cNvSpPr>
            <a:spLocks noGrp="1"/>
          </p:cNvSpPr>
          <p:nvPr>
            <p:ph type="sldNum" sz="quarter" idx="12"/>
          </p:nvPr>
        </p:nvSpPr>
        <p:spPr/>
        <p:txBody>
          <a:bodyPr/>
          <a:lstStyle/>
          <a:p>
            <a:fld id="{E6CAFEF2-EA65-4A14-855D-C231E0914358}" type="slidenum">
              <a:rPr lang="en-US" smtClean="0"/>
              <a:pPr/>
              <a:t>46</a:t>
            </a:fld>
            <a:endParaRPr lang="en-US"/>
          </a:p>
        </p:txBody>
      </p:sp>
      <p:sp>
        <p:nvSpPr>
          <p:cNvPr id="2" name="Content Placeholder 1"/>
          <p:cNvSpPr>
            <a:spLocks noGrp="1"/>
          </p:cNvSpPr>
          <p:nvPr>
            <p:ph sz="quarter" idx="14"/>
          </p:nvPr>
        </p:nvSpPr>
        <p:spPr>
          <a:xfrm>
            <a:off x="368300" y="1600200"/>
            <a:ext cx="11734799" cy="4762500"/>
          </a:xfrm>
        </p:spPr>
        <p:txBody>
          <a:bodyPr>
            <a:noAutofit/>
          </a:bodyPr>
          <a:lstStyle/>
          <a:p>
            <a:pPr marL="0" lvl="1" indent="0">
              <a:lnSpc>
                <a:spcPct val="100000"/>
              </a:lnSpc>
              <a:buNone/>
            </a:pPr>
            <a:r>
              <a:rPr lang="en-US" sz="2933" b="1" dirty="0"/>
              <a:t>Active Shooter</a:t>
            </a:r>
            <a:r>
              <a:rPr lang="en-US" sz="2933" b="1" dirty="0">
                <a:solidFill>
                  <a:schemeClr val="accent1"/>
                </a:solidFill>
              </a:rPr>
              <a:t>:</a:t>
            </a:r>
            <a:r>
              <a:rPr lang="en-US" sz="2933" b="1" dirty="0"/>
              <a:t> Active Shooter</a:t>
            </a:r>
          </a:p>
          <a:p>
            <a:pPr>
              <a:lnSpc>
                <a:spcPct val="100000"/>
              </a:lnSpc>
            </a:pPr>
            <a:r>
              <a:rPr lang="en-US" sz="2400" b="1" i="0" u="none" strike="noStrike" baseline="0" dirty="0">
                <a:latin typeface="Calibri" panose="020F0502020204030204" pitchFamily="34" charset="0"/>
              </a:rPr>
              <a:t>A gun has been fired or is being used in a threatening manner or there is a hostage situation. </a:t>
            </a:r>
          </a:p>
          <a:p>
            <a:pPr>
              <a:lnSpc>
                <a:spcPct val="100000"/>
              </a:lnSpc>
            </a:pPr>
            <a:endParaRPr lang="en-US" sz="2400" dirty="0"/>
          </a:p>
          <a:p>
            <a:pPr lvl="1">
              <a:lnSpc>
                <a:spcPct val="100000"/>
              </a:lnSpc>
            </a:pPr>
            <a:r>
              <a:rPr lang="en-US" sz="1867" dirty="0"/>
              <a:t>Be prepared to tell the operator the location of the person carrying the weapon.</a:t>
            </a:r>
          </a:p>
          <a:p>
            <a:pPr lvl="1">
              <a:lnSpc>
                <a:spcPct val="100000"/>
              </a:lnSpc>
            </a:pPr>
            <a:r>
              <a:rPr lang="en-US" sz="1867" dirty="0"/>
              <a:t>Give the operator a description of the person and the actual weapon.</a:t>
            </a:r>
          </a:p>
          <a:p>
            <a:pPr lvl="1">
              <a:lnSpc>
                <a:spcPct val="100000"/>
              </a:lnSpc>
            </a:pPr>
            <a:r>
              <a:rPr lang="en-US" sz="1867" dirty="0"/>
              <a:t>Close all doors throughout the patient care area, including unit exit doors.</a:t>
            </a:r>
          </a:p>
          <a:p>
            <a:pPr lvl="1">
              <a:lnSpc>
                <a:spcPct val="100000"/>
              </a:lnSpc>
            </a:pPr>
            <a:endParaRPr lang="en-US" sz="1867" dirty="0"/>
          </a:p>
          <a:p>
            <a:pPr lvl="1">
              <a:lnSpc>
                <a:spcPct val="100000"/>
              </a:lnSpc>
            </a:pPr>
            <a:r>
              <a:rPr lang="en-US" sz="1867" b="1" dirty="0">
                <a:solidFill>
                  <a:schemeClr val="accent3">
                    <a:lumMod val="50000"/>
                  </a:schemeClr>
                </a:solidFill>
              </a:rPr>
              <a:t>RUN, HIDE, FIGHT</a:t>
            </a:r>
          </a:p>
          <a:p>
            <a:pPr lvl="1">
              <a:lnSpc>
                <a:spcPct val="100000"/>
              </a:lnSpc>
            </a:pPr>
            <a:endParaRPr lang="en-US" sz="1867" b="1" dirty="0">
              <a:solidFill>
                <a:schemeClr val="accent3">
                  <a:lumMod val="50000"/>
                </a:schemeClr>
              </a:solidFill>
            </a:endParaRPr>
          </a:p>
          <a:p>
            <a:pPr lvl="1">
              <a:lnSpc>
                <a:spcPct val="100000"/>
              </a:lnSpc>
            </a:pPr>
            <a:r>
              <a:rPr lang="en-US" sz="1867" b="1" dirty="0">
                <a:solidFill>
                  <a:schemeClr val="accent3">
                    <a:lumMod val="50000"/>
                  </a:schemeClr>
                </a:solidFill>
              </a:rPr>
              <a:t>Note: A gun in a bag or holster should be reported to Security at 2-3108.</a:t>
            </a:r>
          </a:p>
          <a:p>
            <a:pPr marL="457189" lvl="1" indent="0">
              <a:buNone/>
            </a:pPr>
            <a:endParaRPr lang="en-US" dirty="0"/>
          </a:p>
        </p:txBody>
      </p:sp>
    </p:spTree>
    <p:extLst>
      <p:ext uri="{BB962C8B-B14F-4D97-AF65-F5344CB8AC3E}">
        <p14:creationId xmlns:p14="http://schemas.microsoft.com/office/powerpoint/2010/main" val="3141619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Codes</a:t>
            </a:r>
          </a:p>
        </p:txBody>
      </p:sp>
      <p:sp>
        <p:nvSpPr>
          <p:cNvPr id="4" name="Slide Number Placeholder 3"/>
          <p:cNvSpPr>
            <a:spLocks noGrp="1"/>
          </p:cNvSpPr>
          <p:nvPr>
            <p:ph type="sldNum" sz="quarter" idx="12"/>
          </p:nvPr>
        </p:nvSpPr>
        <p:spPr/>
        <p:txBody>
          <a:bodyPr/>
          <a:lstStyle/>
          <a:p>
            <a:fld id="{E6CAFEF2-EA65-4A14-855D-C231E0914358}" type="slidenum">
              <a:rPr lang="en-US" smtClean="0"/>
              <a:pPr/>
              <a:t>47</a:t>
            </a:fld>
            <a:endParaRPr lang="en-US"/>
          </a:p>
        </p:txBody>
      </p:sp>
      <p:sp>
        <p:nvSpPr>
          <p:cNvPr id="2" name="Content Placeholder 1"/>
          <p:cNvSpPr>
            <a:spLocks noGrp="1"/>
          </p:cNvSpPr>
          <p:nvPr>
            <p:ph sz="quarter" idx="14"/>
          </p:nvPr>
        </p:nvSpPr>
        <p:spPr/>
        <p:txBody>
          <a:bodyPr>
            <a:noAutofit/>
          </a:bodyPr>
          <a:lstStyle/>
          <a:p>
            <a:pPr>
              <a:lnSpc>
                <a:spcPct val="100000"/>
              </a:lnSpc>
            </a:pPr>
            <a:r>
              <a:rPr lang="en-US" sz="2933" dirty="0"/>
              <a:t>Code </a:t>
            </a:r>
            <a:r>
              <a:rPr lang="en-US" sz="2933" b="1" dirty="0">
                <a:solidFill>
                  <a:srgbClr val="FFC000"/>
                </a:solidFill>
              </a:rPr>
              <a:t>Gold</a:t>
            </a:r>
          </a:p>
          <a:p>
            <a:pPr lvl="1">
              <a:lnSpc>
                <a:spcPct val="100000"/>
              </a:lnSpc>
            </a:pPr>
            <a:r>
              <a:rPr lang="en-US" sz="1867" dirty="0">
                <a:solidFill>
                  <a:schemeClr val="tx1"/>
                </a:solidFill>
              </a:rPr>
              <a:t>Offender Escape</a:t>
            </a:r>
          </a:p>
          <a:p>
            <a:pPr lvl="1">
              <a:lnSpc>
                <a:spcPct val="100000"/>
              </a:lnSpc>
            </a:pPr>
            <a:r>
              <a:rPr lang="en-US" sz="1867" dirty="0">
                <a:solidFill>
                  <a:schemeClr val="tx1"/>
                </a:solidFill>
              </a:rPr>
              <a:t>Employees secure in place.</a:t>
            </a:r>
          </a:p>
          <a:p>
            <a:pPr lvl="1">
              <a:lnSpc>
                <a:spcPct val="100000"/>
              </a:lnSpc>
            </a:pPr>
            <a:r>
              <a:rPr lang="en-US" sz="1867" dirty="0">
                <a:solidFill>
                  <a:schemeClr val="tx1"/>
                </a:solidFill>
              </a:rPr>
              <a:t>Patients, family and visitors shelter in place.</a:t>
            </a:r>
          </a:p>
          <a:p>
            <a:pPr lvl="1">
              <a:lnSpc>
                <a:spcPct val="100000"/>
              </a:lnSpc>
            </a:pPr>
            <a:r>
              <a:rPr lang="en-US" sz="1867" dirty="0">
                <a:solidFill>
                  <a:schemeClr val="tx1"/>
                </a:solidFill>
              </a:rPr>
              <a:t>Close all doors throughout the patient care area, including unit exit doors.</a:t>
            </a:r>
            <a:endParaRPr lang="en-US" sz="1867" b="1" dirty="0">
              <a:solidFill>
                <a:schemeClr val="tx1"/>
              </a:solidFill>
            </a:endParaRPr>
          </a:p>
          <a:p>
            <a:pPr lvl="1"/>
            <a:endParaRPr lang="en-US" dirty="0"/>
          </a:p>
        </p:txBody>
      </p:sp>
      <p:sp>
        <p:nvSpPr>
          <p:cNvPr id="5" name="Content Placeholder 4">
            <a:extLst>
              <a:ext uri="{FF2B5EF4-FFF2-40B4-BE49-F238E27FC236}">
                <a16:creationId xmlns:a16="http://schemas.microsoft.com/office/drawing/2014/main" id="{C7D82830-8510-49AF-94F8-38E711A571EC}"/>
              </a:ext>
            </a:extLst>
          </p:cNvPr>
          <p:cNvSpPr>
            <a:spLocks noGrp="1"/>
          </p:cNvSpPr>
          <p:nvPr>
            <p:ph sz="quarter" idx="15"/>
          </p:nvPr>
        </p:nvSpPr>
        <p:spPr/>
        <p:txBody>
          <a:bodyPr/>
          <a:lstStyle/>
          <a:p>
            <a:pPr lvl="0">
              <a:lnSpc>
                <a:spcPct val="100000"/>
              </a:lnSpc>
            </a:pPr>
            <a:r>
              <a:rPr lang="en-US" sz="2933" b="1" dirty="0"/>
              <a:t>Page Dr. Flight</a:t>
            </a:r>
          </a:p>
          <a:p>
            <a:pPr lvl="1">
              <a:lnSpc>
                <a:spcPct val="100000"/>
              </a:lnSpc>
            </a:pPr>
            <a:r>
              <a:rPr lang="en-US" sz="1867" dirty="0">
                <a:solidFill>
                  <a:schemeClr val="tx1"/>
                </a:solidFill>
              </a:rPr>
              <a:t>Elopement of patient under:</a:t>
            </a:r>
          </a:p>
          <a:p>
            <a:pPr lvl="2">
              <a:lnSpc>
                <a:spcPct val="100000"/>
              </a:lnSpc>
            </a:pPr>
            <a:r>
              <a:rPr lang="en-US" sz="1600" dirty="0">
                <a:solidFill>
                  <a:schemeClr val="tx1"/>
                </a:solidFill>
              </a:rPr>
              <a:t>Physician Emergency Certificate (PEC)</a:t>
            </a:r>
          </a:p>
          <a:p>
            <a:pPr lvl="2">
              <a:lnSpc>
                <a:spcPct val="100000"/>
              </a:lnSpc>
            </a:pPr>
            <a:r>
              <a:rPr lang="en-US" sz="1600" dirty="0">
                <a:solidFill>
                  <a:schemeClr val="tx1"/>
                </a:solidFill>
              </a:rPr>
              <a:t>Coroner Emergency Certificate (CEC)</a:t>
            </a:r>
          </a:p>
          <a:p>
            <a:pPr lvl="2">
              <a:lnSpc>
                <a:spcPct val="100000"/>
              </a:lnSpc>
            </a:pPr>
            <a:r>
              <a:rPr lang="en-US" sz="1600" dirty="0">
                <a:solidFill>
                  <a:schemeClr val="tx1"/>
                </a:solidFill>
              </a:rPr>
              <a:t>Judiciary Commitment (JC)</a:t>
            </a:r>
          </a:p>
          <a:p>
            <a:pPr lvl="1">
              <a:lnSpc>
                <a:spcPct val="100000"/>
              </a:lnSpc>
            </a:pPr>
            <a:r>
              <a:rPr lang="en-US" sz="1867" dirty="0">
                <a:solidFill>
                  <a:schemeClr val="tx1"/>
                </a:solidFill>
              </a:rPr>
              <a:t>Reporting area give departing location and detailed description of patient.</a:t>
            </a:r>
          </a:p>
          <a:p>
            <a:pPr lvl="1">
              <a:lnSpc>
                <a:spcPct val="100000"/>
              </a:lnSpc>
            </a:pPr>
            <a:r>
              <a:rPr lang="en-US" sz="1867" dirty="0">
                <a:solidFill>
                  <a:schemeClr val="tx1"/>
                </a:solidFill>
              </a:rPr>
              <a:t>All others notify hospital public safety if patient is seen.</a:t>
            </a:r>
          </a:p>
          <a:p>
            <a:endParaRPr lang="en-US" dirty="0"/>
          </a:p>
        </p:txBody>
      </p:sp>
    </p:spTree>
    <p:extLst>
      <p:ext uri="{BB962C8B-B14F-4D97-AF65-F5344CB8AC3E}">
        <p14:creationId xmlns:p14="http://schemas.microsoft.com/office/powerpoint/2010/main" val="1567712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Safe Medical Device Act</a:t>
            </a:r>
          </a:p>
        </p:txBody>
      </p:sp>
      <p:sp>
        <p:nvSpPr>
          <p:cNvPr id="4" name="Slide Number Placeholder 3"/>
          <p:cNvSpPr>
            <a:spLocks noGrp="1"/>
          </p:cNvSpPr>
          <p:nvPr>
            <p:ph type="sldNum" sz="quarter" idx="12"/>
          </p:nvPr>
        </p:nvSpPr>
        <p:spPr/>
        <p:txBody>
          <a:bodyPr/>
          <a:lstStyle/>
          <a:p>
            <a:fld id="{E6CAFEF2-EA65-4A14-855D-C231E0914358}" type="slidenum">
              <a:rPr lang="en-US" smtClean="0"/>
              <a:pPr/>
              <a:t>48</a:t>
            </a:fld>
            <a:endParaRPr lang="en-US"/>
          </a:p>
        </p:txBody>
      </p:sp>
      <p:sp>
        <p:nvSpPr>
          <p:cNvPr id="2" name="Content Placeholder 1"/>
          <p:cNvSpPr>
            <a:spLocks noGrp="1"/>
          </p:cNvSpPr>
          <p:nvPr>
            <p:ph sz="quarter" idx="14"/>
          </p:nvPr>
        </p:nvSpPr>
        <p:spPr/>
        <p:txBody>
          <a:bodyPr>
            <a:noAutofit/>
          </a:bodyPr>
          <a:lstStyle/>
          <a:p>
            <a:pPr>
              <a:lnSpc>
                <a:spcPct val="100000"/>
              </a:lnSpc>
            </a:pPr>
            <a:r>
              <a:rPr lang="en-US" sz="2400" dirty="0"/>
              <a:t>Federal law says the FDA must be informed of any medical product causing or suspected to have caused a serious illness, injury, death or potential injury. </a:t>
            </a:r>
          </a:p>
          <a:p>
            <a:pPr>
              <a:lnSpc>
                <a:spcPct val="100000"/>
              </a:lnSpc>
            </a:pPr>
            <a:r>
              <a:rPr lang="en-US" sz="2400" b="1" dirty="0">
                <a:solidFill>
                  <a:srgbClr val="00B0F0"/>
                </a:solidFill>
              </a:rPr>
              <a:t>An MDR (Medical Device Report) 3500 </a:t>
            </a:r>
            <a:r>
              <a:rPr lang="en-US" sz="2400" dirty="0"/>
              <a:t>is used to report:</a:t>
            </a:r>
          </a:p>
          <a:p>
            <a:pPr lvl="1">
              <a:lnSpc>
                <a:spcPct val="100000"/>
              </a:lnSpc>
            </a:pPr>
            <a:r>
              <a:rPr lang="en-US" sz="2133" dirty="0"/>
              <a:t>difficulty operating a device</a:t>
            </a:r>
          </a:p>
          <a:p>
            <a:pPr lvl="1">
              <a:lnSpc>
                <a:spcPct val="100000"/>
              </a:lnSpc>
            </a:pPr>
            <a:r>
              <a:rPr lang="en-US" sz="2133" dirty="0"/>
              <a:t>incorrect use</a:t>
            </a:r>
          </a:p>
          <a:p>
            <a:pPr lvl="1">
              <a:lnSpc>
                <a:spcPct val="100000"/>
              </a:lnSpc>
            </a:pPr>
            <a:r>
              <a:rPr lang="en-US" sz="2133" dirty="0"/>
              <a:t>adverse patient reactions/injury</a:t>
            </a:r>
          </a:p>
          <a:p>
            <a:pPr lvl="1">
              <a:lnSpc>
                <a:spcPct val="100000"/>
              </a:lnSpc>
            </a:pPr>
            <a:r>
              <a:rPr lang="en-US" sz="2133" dirty="0"/>
              <a:t>defective equipment</a:t>
            </a:r>
            <a:endParaRPr lang="en-US" sz="2133" b="1" dirty="0"/>
          </a:p>
          <a:p>
            <a:pPr marL="57149" indent="0">
              <a:buNone/>
            </a:pPr>
            <a:endParaRPr lang="en-US" dirty="0"/>
          </a:p>
        </p:txBody>
      </p:sp>
    </p:spTree>
    <p:extLst>
      <p:ext uri="{BB962C8B-B14F-4D97-AF65-F5344CB8AC3E}">
        <p14:creationId xmlns:p14="http://schemas.microsoft.com/office/powerpoint/2010/main" val="6694139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Defective Equipment</a:t>
            </a:r>
          </a:p>
        </p:txBody>
      </p:sp>
      <p:sp>
        <p:nvSpPr>
          <p:cNvPr id="4" name="Slide Number Placeholder 3"/>
          <p:cNvSpPr>
            <a:spLocks noGrp="1"/>
          </p:cNvSpPr>
          <p:nvPr>
            <p:ph type="sldNum" sz="quarter" idx="12"/>
          </p:nvPr>
        </p:nvSpPr>
        <p:spPr/>
        <p:txBody>
          <a:bodyPr/>
          <a:lstStyle/>
          <a:p>
            <a:fld id="{E6CAFEF2-EA65-4A14-855D-C231E0914358}" type="slidenum">
              <a:rPr lang="en-US" smtClean="0"/>
              <a:pPr/>
              <a:t>49</a:t>
            </a:fld>
            <a:endParaRPr lang="en-US"/>
          </a:p>
        </p:txBody>
      </p:sp>
      <p:sp>
        <p:nvSpPr>
          <p:cNvPr id="2" name="Content Placeholder 1"/>
          <p:cNvSpPr>
            <a:spLocks noGrp="1"/>
          </p:cNvSpPr>
          <p:nvPr>
            <p:ph sz="quarter" idx="14"/>
          </p:nvPr>
        </p:nvSpPr>
        <p:spPr/>
        <p:txBody>
          <a:bodyPr>
            <a:noAutofit/>
          </a:bodyPr>
          <a:lstStyle/>
          <a:p>
            <a:pPr>
              <a:lnSpc>
                <a:spcPct val="100000"/>
              </a:lnSpc>
            </a:pPr>
            <a:r>
              <a:rPr lang="en-US" sz="2667" dirty="0"/>
              <a:t>When a device is defective or appears to be malfunctioning:</a:t>
            </a:r>
          </a:p>
          <a:p>
            <a:pPr lvl="1">
              <a:lnSpc>
                <a:spcPct val="100000"/>
              </a:lnSpc>
            </a:pPr>
            <a:r>
              <a:rPr lang="en-US" sz="2133" dirty="0"/>
              <a:t>Immediately remove it from the patient care area.</a:t>
            </a:r>
          </a:p>
          <a:p>
            <a:pPr lvl="1">
              <a:lnSpc>
                <a:spcPct val="100000"/>
              </a:lnSpc>
            </a:pPr>
            <a:r>
              <a:rPr lang="en-US" sz="2133" dirty="0"/>
              <a:t>Tag medical equipment with a Biomed supplied repair tags.  Contact Biomed for repair tags. Do not write “Broken” on paper and attach to the equipment.</a:t>
            </a:r>
          </a:p>
          <a:p>
            <a:pPr lvl="1">
              <a:lnSpc>
                <a:spcPct val="100000"/>
              </a:lnSpc>
            </a:pPr>
            <a:r>
              <a:rPr lang="en-US" sz="2133" dirty="0"/>
              <a:t>Take the equipment down to CMS or Biomed for repair or contact one of these offices and ask them to retrieve the equipment. </a:t>
            </a:r>
          </a:p>
          <a:p>
            <a:pPr lvl="1">
              <a:lnSpc>
                <a:spcPct val="100000"/>
              </a:lnSpc>
            </a:pPr>
            <a:r>
              <a:rPr lang="en-US" sz="2133" dirty="0"/>
              <a:t>Report using RL Solutions found on your desktop and on the intranet homepage if biomed equipment is involved in a patient related incident.</a:t>
            </a:r>
          </a:p>
          <a:p>
            <a:pPr lvl="1">
              <a:lnSpc>
                <a:spcPct val="100000"/>
              </a:lnSpc>
            </a:pPr>
            <a:r>
              <a:rPr lang="en-US" sz="2133" dirty="0"/>
              <a:t>Biomed services can be requested by </a:t>
            </a:r>
            <a:r>
              <a:rPr lang="en-US" sz="2133"/>
              <a:t>contacting 2-3300. </a:t>
            </a:r>
            <a:endParaRPr lang="en-US" dirty="0"/>
          </a:p>
          <a:p>
            <a:pPr marL="457189" lvl="1" indent="0">
              <a:buNone/>
            </a:pPr>
            <a:endParaRPr lang="en-US" dirty="0"/>
          </a:p>
        </p:txBody>
      </p:sp>
      <p:pic>
        <p:nvPicPr>
          <p:cNvPr id="6" name="Picture 5">
            <a:extLst>
              <a:ext uri="{FF2B5EF4-FFF2-40B4-BE49-F238E27FC236}">
                <a16:creationId xmlns:a16="http://schemas.microsoft.com/office/drawing/2014/main" id="{5E90A318-E7ED-47CD-759F-E1FC4059A766}"/>
              </a:ext>
            </a:extLst>
          </p:cNvPr>
          <p:cNvPicPr>
            <a:picLocks noChangeAspect="1"/>
          </p:cNvPicPr>
          <p:nvPr/>
        </p:nvPicPr>
        <p:blipFill>
          <a:blip r:embed="rId2"/>
          <a:stretch>
            <a:fillRect/>
          </a:stretch>
        </p:blipFill>
        <p:spPr>
          <a:xfrm>
            <a:off x="8846514" y="4609721"/>
            <a:ext cx="1462838" cy="1462838"/>
          </a:xfrm>
          <a:prstGeom prst="rect">
            <a:avLst/>
          </a:prstGeom>
        </p:spPr>
      </p:pic>
    </p:spTree>
    <p:extLst>
      <p:ext uri="{BB962C8B-B14F-4D97-AF65-F5344CB8AC3E}">
        <p14:creationId xmlns:p14="http://schemas.microsoft.com/office/powerpoint/2010/main" val="3572062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bg2">
                    <a:lumMod val="50000"/>
                  </a:schemeClr>
                </a:solidFill>
              </a:rPr>
              <a:t>ID BADGES</a:t>
            </a:r>
          </a:p>
        </p:txBody>
      </p:sp>
      <p:sp>
        <p:nvSpPr>
          <p:cNvPr id="4" name="Slide Number Placeholder 3"/>
          <p:cNvSpPr>
            <a:spLocks noGrp="1"/>
          </p:cNvSpPr>
          <p:nvPr>
            <p:ph type="sldNum" sz="quarter" idx="12"/>
          </p:nvPr>
        </p:nvSpPr>
        <p:spPr/>
        <p:txBody>
          <a:bodyPr/>
          <a:lstStyle/>
          <a:p>
            <a:fld id="{E6CAFEF2-EA65-4A14-855D-C231E0914358}" type="slidenum">
              <a:rPr lang="en-US" smtClean="0"/>
              <a:pPr/>
              <a:t>5</a:t>
            </a:fld>
            <a:endParaRPr lang="en-US"/>
          </a:p>
        </p:txBody>
      </p:sp>
      <p:sp>
        <p:nvSpPr>
          <p:cNvPr id="2" name="Content Placeholder 1"/>
          <p:cNvSpPr>
            <a:spLocks noGrp="1"/>
          </p:cNvSpPr>
          <p:nvPr>
            <p:ph sz="quarter" idx="14"/>
          </p:nvPr>
        </p:nvSpPr>
        <p:spPr/>
        <p:txBody>
          <a:bodyPr>
            <a:noAutofit/>
          </a:bodyPr>
          <a:lstStyle/>
          <a:p>
            <a:r>
              <a:rPr lang="en-US" sz="1867" dirty="0"/>
              <a:t>Your hospital or student ID must be worn </a:t>
            </a:r>
            <a:r>
              <a:rPr lang="en-US" sz="1867" b="1" dirty="0">
                <a:solidFill>
                  <a:schemeClr val="tx2">
                    <a:lumMod val="75000"/>
                    <a:lumOff val="25000"/>
                  </a:schemeClr>
                </a:solidFill>
              </a:rPr>
              <a:t>above the waist </a:t>
            </a:r>
            <a:r>
              <a:rPr lang="en-US" sz="1867" dirty="0"/>
              <a:t>and in plain view at all times while on duty.</a:t>
            </a:r>
          </a:p>
          <a:p>
            <a:r>
              <a:rPr lang="en-US" sz="1867" dirty="0"/>
              <a:t>If you are on hospital property but not on duty, do not wear your ID.</a:t>
            </a:r>
          </a:p>
          <a:p>
            <a:r>
              <a:rPr lang="en-US" sz="1867" dirty="0"/>
              <a:t>Do not alter the badge in any way.  Do not apply pins or stickers (unless approved ex; flu sticker) to the ID badge.</a:t>
            </a:r>
          </a:p>
          <a:p>
            <a:r>
              <a:rPr lang="en-US" sz="1867" dirty="0"/>
              <a:t>If your ID badge is lost/missing for 12 hours or more, report it to Hospital Police at 702-3108.</a:t>
            </a:r>
          </a:p>
        </p:txBody>
      </p:sp>
      <p:pic>
        <p:nvPicPr>
          <p:cNvPr id="7" name="Picture 6">
            <a:extLst>
              <a:ext uri="{FF2B5EF4-FFF2-40B4-BE49-F238E27FC236}">
                <a16:creationId xmlns:a16="http://schemas.microsoft.com/office/drawing/2014/main" id="{2079390B-593A-4DE6-A612-9B0AA70205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1177" y="2061712"/>
            <a:ext cx="3722193" cy="2409365"/>
          </a:xfrm>
          <a:prstGeom prst="rect">
            <a:avLst/>
          </a:prstGeom>
        </p:spPr>
      </p:pic>
    </p:spTree>
    <p:extLst>
      <p:ext uri="{BB962C8B-B14F-4D97-AF65-F5344CB8AC3E}">
        <p14:creationId xmlns:p14="http://schemas.microsoft.com/office/powerpoint/2010/main" val="2346543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769100" y="2872370"/>
            <a:ext cx="2133600" cy="2149288"/>
          </a:xfrm>
          <a:prstGeom prst="rect">
            <a:avLst/>
          </a:prstGeom>
        </p:spPr>
      </p:pic>
      <p:sp>
        <p:nvSpPr>
          <p:cNvPr id="3" name="Title 2"/>
          <p:cNvSpPr>
            <a:spLocks noGrp="1"/>
          </p:cNvSpPr>
          <p:nvPr>
            <p:ph type="title"/>
          </p:nvPr>
        </p:nvSpPr>
        <p:spPr/>
        <p:txBody>
          <a:bodyPr>
            <a:normAutofit/>
          </a:bodyPr>
          <a:lstStyle/>
          <a:p>
            <a:r>
              <a:rPr lang="en-US" sz="3733" dirty="0">
                <a:solidFill>
                  <a:schemeClr val="tx2">
                    <a:lumMod val="65000"/>
                    <a:lumOff val="35000"/>
                  </a:schemeClr>
                </a:solidFill>
              </a:rPr>
              <a:t>Preventing Falls</a:t>
            </a:r>
          </a:p>
        </p:txBody>
      </p:sp>
      <p:sp>
        <p:nvSpPr>
          <p:cNvPr id="4" name="Slide Number Placeholder 3"/>
          <p:cNvSpPr>
            <a:spLocks noGrp="1"/>
          </p:cNvSpPr>
          <p:nvPr>
            <p:ph type="sldNum" sz="quarter" idx="12"/>
          </p:nvPr>
        </p:nvSpPr>
        <p:spPr/>
        <p:txBody>
          <a:bodyPr/>
          <a:lstStyle/>
          <a:p>
            <a:fld id="{E6CAFEF2-EA65-4A14-855D-C231E0914358}" type="slidenum">
              <a:rPr lang="en-US" smtClean="0"/>
              <a:pPr/>
              <a:t>50</a:t>
            </a:fld>
            <a:endParaRPr lang="en-US"/>
          </a:p>
        </p:txBody>
      </p:sp>
      <p:sp>
        <p:nvSpPr>
          <p:cNvPr id="2" name="Content Placeholder 1"/>
          <p:cNvSpPr>
            <a:spLocks noGrp="1"/>
          </p:cNvSpPr>
          <p:nvPr>
            <p:ph sz="quarter" idx="14"/>
          </p:nvPr>
        </p:nvSpPr>
        <p:spPr>
          <a:xfrm>
            <a:off x="368301" y="1600200"/>
            <a:ext cx="10947399" cy="4762500"/>
          </a:xfrm>
        </p:spPr>
        <p:txBody>
          <a:bodyPr>
            <a:noAutofit/>
          </a:bodyPr>
          <a:lstStyle/>
          <a:p>
            <a:r>
              <a:rPr lang="en-US" sz="1867" dirty="0"/>
              <a:t>A strong culture of safety is realized when everyone prioritizes their safety and the safety of their co-workers and patients.</a:t>
            </a:r>
          </a:p>
          <a:p>
            <a:r>
              <a:rPr lang="en-US" sz="1867" dirty="0"/>
              <a:t>Pay attention to your work area.  Correct or report unsafe environmental hazards:</a:t>
            </a:r>
          </a:p>
          <a:p>
            <a:pPr lvl="1"/>
            <a:r>
              <a:rPr lang="en-US" sz="1867" dirty="0"/>
              <a:t>Cluttered walkways</a:t>
            </a:r>
          </a:p>
          <a:p>
            <a:pPr lvl="1"/>
            <a:r>
              <a:rPr lang="en-US" sz="1867" dirty="0"/>
              <a:t>Wet or slippery floors</a:t>
            </a:r>
          </a:p>
          <a:p>
            <a:pPr lvl="1"/>
            <a:r>
              <a:rPr lang="en-US" sz="1867" dirty="0"/>
              <a:t>Uneven surfaces</a:t>
            </a:r>
          </a:p>
          <a:p>
            <a:pPr lvl="1"/>
            <a:r>
              <a:rPr lang="en-US" sz="1867" dirty="0"/>
              <a:t>Poor lighting</a:t>
            </a:r>
          </a:p>
          <a:p>
            <a:pPr lvl="1"/>
            <a:endParaRPr lang="en-US" sz="1867" dirty="0"/>
          </a:p>
          <a:p>
            <a:r>
              <a:rPr lang="en-US" sz="1867" dirty="0"/>
              <a:t>Follow safety protocols.</a:t>
            </a:r>
          </a:p>
          <a:p>
            <a:pPr lvl="1"/>
            <a:r>
              <a:rPr lang="en-US" sz="1867" dirty="0"/>
              <a:t>Fall Precautions – </a:t>
            </a:r>
          </a:p>
          <a:p>
            <a:pPr lvl="2"/>
            <a:r>
              <a:rPr lang="en-US" sz="1600" dirty="0">
                <a:highlight>
                  <a:srgbClr val="FFFF00"/>
                </a:highlight>
              </a:rPr>
              <a:t>Yellow arm bands and yellow slipper socks </a:t>
            </a:r>
            <a:r>
              <a:rPr lang="en-US" sz="1600" dirty="0"/>
              <a:t>are available.</a:t>
            </a:r>
          </a:p>
          <a:p>
            <a:pPr lvl="2"/>
            <a:r>
              <a:rPr lang="en-US" sz="1600" dirty="0"/>
              <a:t>Patients should ambulate with assistance.  </a:t>
            </a:r>
          </a:p>
          <a:p>
            <a:pPr lvl="3"/>
            <a:r>
              <a:rPr lang="en-US" sz="1600" dirty="0"/>
              <a:t>Educate patients and family to call for assistance when ambulating.</a:t>
            </a:r>
          </a:p>
          <a:p>
            <a:pPr lvl="2"/>
            <a:r>
              <a:rPr lang="en-US" sz="1600" dirty="0"/>
              <a:t>Beds in lowest position and bed alarms enabled.</a:t>
            </a:r>
          </a:p>
        </p:txBody>
      </p:sp>
    </p:spTree>
    <p:extLst>
      <p:ext uri="{BB962C8B-B14F-4D97-AF65-F5344CB8AC3E}">
        <p14:creationId xmlns:p14="http://schemas.microsoft.com/office/powerpoint/2010/main" val="17200187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733" dirty="0">
                <a:solidFill>
                  <a:schemeClr val="bg2">
                    <a:lumMod val="50000"/>
                  </a:schemeClr>
                </a:solidFill>
              </a:rPr>
              <a:t>Infection Prevention and Control</a:t>
            </a:r>
          </a:p>
        </p:txBody>
      </p:sp>
      <p:sp>
        <p:nvSpPr>
          <p:cNvPr id="4" name="Slide Number Placeholder 3"/>
          <p:cNvSpPr>
            <a:spLocks noGrp="1"/>
          </p:cNvSpPr>
          <p:nvPr>
            <p:ph type="sldNum" sz="quarter" idx="12"/>
          </p:nvPr>
        </p:nvSpPr>
        <p:spPr/>
        <p:txBody>
          <a:bodyPr/>
          <a:lstStyle/>
          <a:p>
            <a:fld id="{E6CAFEF2-EA65-4A14-855D-C231E0914358}" type="slidenum">
              <a:rPr lang="en-US" smtClean="0"/>
              <a:pPr/>
              <a:t>51</a:t>
            </a:fld>
            <a:endParaRPr lang="en-US"/>
          </a:p>
        </p:txBody>
      </p:sp>
      <p:sp>
        <p:nvSpPr>
          <p:cNvPr id="2" name="Content Placeholder 1"/>
          <p:cNvSpPr>
            <a:spLocks noGrp="1"/>
          </p:cNvSpPr>
          <p:nvPr>
            <p:ph sz="quarter" idx="14"/>
          </p:nvPr>
        </p:nvSpPr>
        <p:spPr/>
        <p:txBody>
          <a:bodyPr>
            <a:noAutofit/>
          </a:bodyPr>
          <a:lstStyle/>
          <a:p>
            <a:pPr>
              <a:spcBef>
                <a:spcPts val="800"/>
              </a:spcBef>
            </a:pPr>
            <a:r>
              <a:rPr lang="en-US" sz="1867" dirty="0"/>
              <a:t>Perform hand hygiene</a:t>
            </a:r>
          </a:p>
          <a:p>
            <a:pPr>
              <a:spcBef>
                <a:spcPts val="800"/>
              </a:spcBef>
            </a:pPr>
            <a:r>
              <a:rPr lang="en-US" sz="1867" dirty="0"/>
              <a:t>No eating or drinking in any patient care area or nurse stations</a:t>
            </a:r>
          </a:p>
          <a:p>
            <a:pPr>
              <a:spcBef>
                <a:spcPts val="800"/>
              </a:spcBef>
            </a:pPr>
            <a:r>
              <a:rPr lang="en-US" sz="1867" dirty="0"/>
              <a:t>Do not come to work if you are sick</a:t>
            </a:r>
          </a:p>
          <a:p>
            <a:pPr>
              <a:spcBef>
                <a:spcPts val="800"/>
              </a:spcBef>
            </a:pPr>
            <a:r>
              <a:rPr lang="en-US" sz="1867" dirty="0"/>
              <a:t>Mandatory, annual flu vaccination (Nov 1-Mar 31); otherwise, you must wear a surgical mask during flu season</a:t>
            </a:r>
          </a:p>
          <a:p>
            <a:pPr>
              <a:spcBef>
                <a:spcPts val="800"/>
              </a:spcBef>
            </a:pPr>
            <a:r>
              <a:rPr lang="en-US" sz="1867" dirty="0"/>
              <a:t>Use standards precautions with every patient</a:t>
            </a:r>
          </a:p>
          <a:p>
            <a:pPr>
              <a:spcBef>
                <a:spcPts val="800"/>
              </a:spcBef>
            </a:pPr>
            <a:r>
              <a:rPr lang="en-US" sz="1867" dirty="0"/>
              <a:t>Use Personal Protective Equipment (PPE) as indicated by hospital policy</a:t>
            </a:r>
          </a:p>
          <a:p>
            <a:pPr>
              <a:spcBef>
                <a:spcPts val="800"/>
              </a:spcBef>
            </a:pPr>
            <a:r>
              <a:rPr lang="en-US" sz="1867" dirty="0"/>
              <a:t>If it is anticipated that there may be a chance of a blood/body fluids spill, you must also wear impervious shoes or shoe covers</a:t>
            </a:r>
          </a:p>
        </p:txBody>
      </p:sp>
    </p:spTree>
    <p:extLst>
      <p:ext uri="{BB962C8B-B14F-4D97-AF65-F5344CB8AC3E}">
        <p14:creationId xmlns:p14="http://schemas.microsoft.com/office/powerpoint/2010/main" val="8881067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733" dirty="0">
                <a:solidFill>
                  <a:schemeClr val="bg2">
                    <a:lumMod val="50000"/>
                  </a:schemeClr>
                </a:solidFill>
              </a:rPr>
              <a:t>Hand Hygiene</a:t>
            </a:r>
          </a:p>
        </p:txBody>
      </p:sp>
      <p:sp>
        <p:nvSpPr>
          <p:cNvPr id="4" name="Slide Number Placeholder 3"/>
          <p:cNvSpPr>
            <a:spLocks noGrp="1"/>
          </p:cNvSpPr>
          <p:nvPr>
            <p:ph type="sldNum" sz="quarter" idx="12"/>
          </p:nvPr>
        </p:nvSpPr>
        <p:spPr/>
        <p:txBody>
          <a:bodyPr/>
          <a:lstStyle/>
          <a:p>
            <a:fld id="{E6CAFEF2-EA65-4A14-855D-C231E0914358}" type="slidenum">
              <a:rPr lang="en-US" smtClean="0"/>
              <a:pPr/>
              <a:t>52</a:t>
            </a:fld>
            <a:endParaRPr lang="en-US"/>
          </a:p>
        </p:txBody>
      </p:sp>
      <p:pic>
        <p:nvPicPr>
          <p:cNvPr id="7" name="Picture Placeholder 6">
            <a:extLst>
              <a:ext uri="{FF2B5EF4-FFF2-40B4-BE49-F238E27FC236}">
                <a16:creationId xmlns:a16="http://schemas.microsoft.com/office/drawing/2014/main" id="{FDBCA7CF-2710-474A-8CEA-E08096FC92F5}"/>
              </a:ext>
            </a:extLst>
          </p:cNvPr>
          <p:cNvPicPr>
            <a:picLocks noGrp="1" noChangeAspect="1"/>
          </p:cNvPicPr>
          <p:nvPr>
            <p:ph type="pic" sz="quarter" idx="13"/>
          </p:nvPr>
        </p:nvPicPr>
        <p:blipFill rotWithShape="1">
          <a:blip r:embed="rId2"/>
          <a:srcRect t="-329" b="1184"/>
          <a:stretch/>
        </p:blipFill>
        <p:spPr>
          <a:xfrm>
            <a:off x="4029075" y="325199"/>
            <a:ext cx="7552428" cy="6183551"/>
          </a:xfrm>
          <a:prstGeom prst="rect">
            <a:avLst/>
          </a:prstGeom>
        </p:spPr>
      </p:pic>
    </p:spTree>
    <p:extLst>
      <p:ext uri="{BB962C8B-B14F-4D97-AF65-F5344CB8AC3E}">
        <p14:creationId xmlns:p14="http://schemas.microsoft.com/office/powerpoint/2010/main" val="4136831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bg2">
                    <a:lumMod val="50000"/>
                  </a:schemeClr>
                </a:solidFill>
              </a:rPr>
              <a:t>Risk of Exposure</a:t>
            </a:r>
          </a:p>
        </p:txBody>
      </p:sp>
      <p:sp>
        <p:nvSpPr>
          <p:cNvPr id="4" name="Slide Number Placeholder 3"/>
          <p:cNvSpPr>
            <a:spLocks noGrp="1"/>
          </p:cNvSpPr>
          <p:nvPr>
            <p:ph type="sldNum" sz="quarter" idx="12"/>
          </p:nvPr>
        </p:nvSpPr>
        <p:spPr/>
        <p:txBody>
          <a:bodyPr/>
          <a:lstStyle/>
          <a:p>
            <a:fld id="{E6CAFEF2-EA65-4A14-855D-C231E0914358}" type="slidenum">
              <a:rPr lang="en-US" smtClean="0"/>
              <a:pPr/>
              <a:t>53</a:t>
            </a:fld>
            <a:endParaRPr lang="en-US"/>
          </a:p>
        </p:txBody>
      </p:sp>
      <p:graphicFrame>
        <p:nvGraphicFramePr>
          <p:cNvPr id="6" name="Content Placeholder 5"/>
          <p:cNvGraphicFramePr>
            <a:graphicFrameLocks noGrp="1"/>
          </p:cNvGraphicFramePr>
          <p:nvPr>
            <p:ph sz="quarter" idx="14"/>
            <p:extLst>
              <p:ext uri="{D42A27DB-BD31-4B8C-83A1-F6EECF244321}">
                <p14:modId xmlns:p14="http://schemas.microsoft.com/office/powerpoint/2010/main" val="4117276973"/>
              </p:ext>
            </p:extLst>
          </p:nvPr>
        </p:nvGraphicFramePr>
        <p:xfrm>
          <a:off x="792692" y="1600200"/>
          <a:ext cx="9732433" cy="4925221"/>
        </p:xfrm>
        <a:graphic>
          <a:graphicData uri="http://schemas.openxmlformats.org/drawingml/2006/table">
            <a:tbl>
              <a:tblPr firstRow="1" bandRow="1">
                <a:tableStyleId>{5C22544A-7EE6-4342-B048-85BDC9FD1C3A}</a:tableStyleId>
              </a:tblPr>
              <a:tblGrid>
                <a:gridCol w="5606727">
                  <a:extLst>
                    <a:ext uri="{9D8B030D-6E8A-4147-A177-3AD203B41FA5}">
                      <a16:colId xmlns:a16="http://schemas.microsoft.com/office/drawing/2014/main" val="20000"/>
                    </a:ext>
                  </a:extLst>
                </a:gridCol>
                <a:gridCol w="4125706">
                  <a:extLst>
                    <a:ext uri="{9D8B030D-6E8A-4147-A177-3AD203B41FA5}">
                      <a16:colId xmlns:a16="http://schemas.microsoft.com/office/drawing/2014/main" val="20001"/>
                    </a:ext>
                  </a:extLst>
                </a:gridCol>
              </a:tblGrid>
              <a:tr h="557572">
                <a:tc gridSpan="2">
                  <a:txBody>
                    <a:bodyPr/>
                    <a:lstStyle/>
                    <a:p>
                      <a:pPr algn="ctr"/>
                      <a:r>
                        <a:rPr lang="en-US" sz="1600" dirty="0"/>
                        <a:t>Actions that Most Often</a:t>
                      </a:r>
                      <a:r>
                        <a:rPr lang="en-US" sz="1600" baseline="0" dirty="0"/>
                        <a:t> Cause a Contaminated Needle Stick or Sharps Injury</a:t>
                      </a:r>
                      <a:endParaRPr lang="en-US" sz="1600" dirty="0"/>
                    </a:p>
                  </a:txBody>
                  <a:tcPr marL="132480" marR="132480"/>
                </a:tc>
                <a:tc hMerge="1">
                  <a:txBody>
                    <a:bodyPr/>
                    <a:lstStyle/>
                    <a:p>
                      <a:endParaRPr lang="en-US" dirty="0"/>
                    </a:p>
                  </a:txBody>
                  <a:tcPr/>
                </a:tc>
                <a:extLst>
                  <a:ext uri="{0D108BD9-81ED-4DB2-BD59-A6C34878D82A}">
                    <a16:rowId xmlns:a16="http://schemas.microsoft.com/office/drawing/2014/main" val="10000"/>
                  </a:ext>
                </a:extLst>
              </a:tr>
              <a:tr h="635827">
                <a:tc>
                  <a:txBody>
                    <a:bodyPr/>
                    <a:lstStyle/>
                    <a:p>
                      <a:pPr algn="ctr"/>
                      <a:r>
                        <a:rPr lang="en-US" sz="1900" b="1" dirty="0">
                          <a:solidFill>
                            <a:schemeClr val="tx2"/>
                          </a:solidFill>
                        </a:rPr>
                        <a:t>Activity</a:t>
                      </a:r>
                    </a:p>
                  </a:txBody>
                  <a:tcPr marL="132480" marR="132480">
                    <a:lnB w="12700" cap="flat" cmpd="sng" algn="ctr">
                      <a:solidFill>
                        <a:schemeClr val="tx1"/>
                      </a:solidFill>
                      <a:prstDash val="solid"/>
                      <a:round/>
                      <a:headEnd type="none" w="med" len="med"/>
                      <a:tailEnd type="none" w="med" len="med"/>
                    </a:lnB>
                  </a:tcPr>
                </a:tc>
                <a:tc>
                  <a:txBody>
                    <a:bodyPr/>
                    <a:lstStyle/>
                    <a:p>
                      <a:pPr algn="ctr"/>
                      <a:r>
                        <a:rPr lang="en-US" sz="1900" b="1" dirty="0">
                          <a:solidFill>
                            <a:schemeClr val="tx2"/>
                          </a:solidFill>
                        </a:rPr>
                        <a:t>Worker</a:t>
                      </a:r>
                      <a:r>
                        <a:rPr lang="en-US" sz="1900" b="1" baseline="0" dirty="0">
                          <a:solidFill>
                            <a:schemeClr val="tx2"/>
                          </a:solidFill>
                        </a:rPr>
                        <a:t> Group Most at Risk</a:t>
                      </a:r>
                      <a:endParaRPr lang="en-US" sz="1900" b="1" dirty="0">
                        <a:solidFill>
                          <a:schemeClr val="tx2"/>
                        </a:solidFill>
                      </a:endParaRPr>
                    </a:p>
                  </a:txBody>
                  <a:tcPr marL="132480" marR="13248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57042">
                <a:tc>
                  <a:txBody>
                    <a:bodyPr/>
                    <a:lstStyle/>
                    <a:p>
                      <a:r>
                        <a:rPr lang="en-US" sz="1500" dirty="0">
                          <a:solidFill>
                            <a:srgbClr val="002060"/>
                          </a:solidFill>
                        </a:rPr>
                        <a:t>“Passing” activities in the operating room</a:t>
                      </a: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rgbClr val="002060"/>
                          </a:solidFill>
                        </a:rPr>
                        <a:t>Nurses, physicians</a:t>
                      </a: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57042">
                <a:tc>
                  <a:txBody>
                    <a:bodyPr/>
                    <a:lstStyle/>
                    <a:p>
                      <a:r>
                        <a:rPr lang="en-US" sz="1500" dirty="0">
                          <a:solidFill>
                            <a:srgbClr val="002060"/>
                          </a:solidFill>
                        </a:rPr>
                        <a:t>Starting an IV</a:t>
                      </a: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rgbClr val="002060"/>
                          </a:solidFill>
                        </a:rPr>
                        <a:t>Nurses, physicians</a:t>
                      </a: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57042">
                <a:tc>
                  <a:txBody>
                    <a:bodyPr/>
                    <a:lstStyle/>
                    <a:p>
                      <a:r>
                        <a:rPr lang="en-US" sz="1500" dirty="0">
                          <a:solidFill>
                            <a:srgbClr val="002060"/>
                          </a:solidFill>
                        </a:rPr>
                        <a:t>Giving injections</a:t>
                      </a: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rgbClr val="002060"/>
                          </a:solidFill>
                        </a:rPr>
                        <a:t>Nurses, physicians</a:t>
                      </a: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357042">
                <a:tc>
                  <a:txBody>
                    <a:bodyPr/>
                    <a:lstStyle/>
                    <a:p>
                      <a:r>
                        <a:rPr lang="en-US" sz="1500" dirty="0">
                          <a:solidFill>
                            <a:srgbClr val="002060"/>
                          </a:solidFill>
                        </a:rPr>
                        <a:t>Performing an IV flush</a:t>
                      </a: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rgbClr val="002060"/>
                          </a:solidFill>
                        </a:rPr>
                        <a:t>Nurses, physicians</a:t>
                      </a: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57042">
                <a:tc>
                  <a:txBody>
                    <a:bodyPr/>
                    <a:lstStyle/>
                    <a:p>
                      <a:r>
                        <a:rPr lang="en-US" sz="1500" dirty="0">
                          <a:solidFill>
                            <a:srgbClr val="002060"/>
                          </a:solidFill>
                        </a:rPr>
                        <a:t>Drawing blood for laboratory tests</a:t>
                      </a: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rgbClr val="002060"/>
                          </a:solidFill>
                        </a:rPr>
                        <a:t>Phlebotomist,</a:t>
                      </a:r>
                      <a:r>
                        <a:rPr lang="en-US" sz="1500" baseline="0" dirty="0">
                          <a:solidFill>
                            <a:srgbClr val="002060"/>
                          </a:solidFill>
                        </a:rPr>
                        <a:t> n</a:t>
                      </a:r>
                      <a:r>
                        <a:rPr lang="en-US" sz="1500" dirty="0">
                          <a:solidFill>
                            <a:srgbClr val="002060"/>
                          </a:solidFill>
                        </a:rPr>
                        <a:t>urses, physicians</a:t>
                      </a: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57042">
                <a:tc>
                  <a:txBody>
                    <a:bodyPr/>
                    <a:lstStyle/>
                    <a:p>
                      <a:r>
                        <a:rPr lang="en-US" sz="1500" dirty="0">
                          <a:solidFill>
                            <a:srgbClr val="002060"/>
                          </a:solidFill>
                        </a:rPr>
                        <a:t>Picking up sharps</a:t>
                      </a: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rgbClr val="002060"/>
                          </a:solidFill>
                        </a:rPr>
                        <a:t>All</a:t>
                      </a: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518444">
                <a:tc>
                  <a:txBody>
                    <a:bodyPr/>
                    <a:lstStyle/>
                    <a:p>
                      <a:r>
                        <a:rPr lang="en-US" sz="1500" dirty="0">
                          <a:solidFill>
                            <a:srgbClr val="002060"/>
                          </a:solidFill>
                        </a:rPr>
                        <a:t>Removing garbage</a:t>
                      </a:r>
                      <a:r>
                        <a:rPr lang="en-US" sz="1500" baseline="0" dirty="0">
                          <a:solidFill>
                            <a:srgbClr val="002060"/>
                          </a:solidFill>
                        </a:rPr>
                        <a:t> after incorrect sharps disposal</a:t>
                      </a:r>
                      <a:endParaRPr lang="en-US" sz="1500" dirty="0">
                        <a:solidFill>
                          <a:srgbClr val="002060"/>
                        </a:solidFill>
                      </a:endParaRP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rgbClr val="002060"/>
                          </a:solidFill>
                        </a:rPr>
                        <a:t>Environmental</a:t>
                      </a:r>
                      <a:r>
                        <a:rPr lang="en-US" sz="1500" baseline="0" dirty="0">
                          <a:solidFill>
                            <a:srgbClr val="002060"/>
                          </a:solidFill>
                        </a:rPr>
                        <a:t> services</a:t>
                      </a:r>
                      <a:endParaRPr lang="en-US" sz="1500" dirty="0">
                        <a:solidFill>
                          <a:srgbClr val="002060"/>
                        </a:solidFill>
                      </a:endParaRP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57042">
                <a:tc>
                  <a:txBody>
                    <a:bodyPr/>
                    <a:lstStyle/>
                    <a:p>
                      <a:r>
                        <a:rPr lang="en-US" sz="1500" dirty="0">
                          <a:solidFill>
                            <a:srgbClr val="002060"/>
                          </a:solidFill>
                        </a:rPr>
                        <a:t>Cleaning</a:t>
                      </a:r>
                      <a:r>
                        <a:rPr lang="en-US" sz="1500" baseline="0" dirty="0">
                          <a:solidFill>
                            <a:srgbClr val="002060"/>
                          </a:solidFill>
                        </a:rPr>
                        <a:t> rooms after incorrect sharps disposal</a:t>
                      </a:r>
                      <a:endParaRPr lang="en-US" sz="1500" dirty="0">
                        <a:solidFill>
                          <a:srgbClr val="002060"/>
                        </a:solidFill>
                      </a:endParaRP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002060"/>
                          </a:solidFill>
                        </a:rPr>
                        <a:t>Environmental</a:t>
                      </a:r>
                      <a:r>
                        <a:rPr lang="en-US" sz="1500" baseline="0" dirty="0">
                          <a:solidFill>
                            <a:srgbClr val="002060"/>
                          </a:solidFill>
                        </a:rPr>
                        <a:t> services</a:t>
                      </a:r>
                      <a:endParaRPr lang="en-US" sz="1500" dirty="0">
                        <a:solidFill>
                          <a:srgbClr val="002060"/>
                        </a:solidFill>
                      </a:endParaRP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9"/>
                  </a:ext>
                </a:extLst>
              </a:tr>
              <a:tr h="357042">
                <a:tc>
                  <a:txBody>
                    <a:bodyPr/>
                    <a:lstStyle/>
                    <a:p>
                      <a:r>
                        <a:rPr lang="en-US" sz="1500" dirty="0">
                          <a:solidFill>
                            <a:srgbClr val="002060"/>
                          </a:solidFill>
                        </a:rPr>
                        <a:t>Sorting and cleaning</a:t>
                      </a:r>
                      <a:r>
                        <a:rPr lang="en-US" sz="1500" baseline="0" dirty="0">
                          <a:solidFill>
                            <a:srgbClr val="002060"/>
                          </a:solidFill>
                        </a:rPr>
                        <a:t> laundry</a:t>
                      </a:r>
                      <a:endParaRPr lang="en-US" sz="1500" dirty="0">
                        <a:solidFill>
                          <a:srgbClr val="002060"/>
                        </a:solidFill>
                      </a:endParaRP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500" dirty="0">
                          <a:solidFill>
                            <a:srgbClr val="002060"/>
                          </a:solidFill>
                        </a:rPr>
                        <a:t>Laundry</a:t>
                      </a:r>
                      <a:r>
                        <a:rPr lang="en-US" sz="1500" baseline="0" dirty="0">
                          <a:solidFill>
                            <a:srgbClr val="002060"/>
                          </a:solidFill>
                        </a:rPr>
                        <a:t> workers</a:t>
                      </a:r>
                      <a:endParaRPr lang="en-US" sz="1500" dirty="0">
                        <a:solidFill>
                          <a:srgbClr val="002060"/>
                        </a:solidFill>
                      </a:endParaRP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357042">
                <a:tc>
                  <a:txBody>
                    <a:bodyPr/>
                    <a:lstStyle/>
                    <a:p>
                      <a:r>
                        <a:rPr lang="en-US" sz="1500" dirty="0">
                          <a:solidFill>
                            <a:srgbClr val="002060"/>
                          </a:solidFill>
                        </a:rPr>
                        <a:t>Performing activities</a:t>
                      </a:r>
                      <a:r>
                        <a:rPr lang="en-US" sz="1500" baseline="0" dirty="0">
                          <a:solidFill>
                            <a:srgbClr val="002060"/>
                          </a:solidFill>
                        </a:rPr>
                        <a:t> when tired</a:t>
                      </a:r>
                      <a:endParaRPr lang="en-US" sz="1500" dirty="0">
                        <a:solidFill>
                          <a:srgbClr val="002060"/>
                        </a:solidFill>
                      </a:endParaRP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dirty="0">
                          <a:solidFill>
                            <a:srgbClr val="002060"/>
                          </a:solidFill>
                        </a:rPr>
                        <a:t>All</a:t>
                      </a:r>
                    </a:p>
                  </a:txBody>
                  <a:tcPr marL="132480" marR="13248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1534958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bg2">
                    <a:lumMod val="50000"/>
                  </a:schemeClr>
                </a:solidFill>
              </a:rPr>
              <a:t>Protect Yourself</a:t>
            </a:r>
          </a:p>
        </p:txBody>
      </p:sp>
      <p:sp>
        <p:nvSpPr>
          <p:cNvPr id="4" name="Slide Number Placeholder 3"/>
          <p:cNvSpPr>
            <a:spLocks noGrp="1"/>
          </p:cNvSpPr>
          <p:nvPr>
            <p:ph type="sldNum" sz="quarter" idx="12"/>
          </p:nvPr>
        </p:nvSpPr>
        <p:spPr/>
        <p:txBody>
          <a:bodyPr/>
          <a:lstStyle/>
          <a:p>
            <a:fld id="{E6CAFEF2-EA65-4A14-855D-C231E0914358}" type="slidenum">
              <a:rPr lang="en-US" smtClean="0"/>
              <a:pPr/>
              <a:t>54</a:t>
            </a:fld>
            <a:endParaRPr lang="en-US"/>
          </a:p>
        </p:txBody>
      </p:sp>
      <p:sp>
        <p:nvSpPr>
          <p:cNvPr id="2" name="Content Placeholder 1"/>
          <p:cNvSpPr>
            <a:spLocks noGrp="1"/>
          </p:cNvSpPr>
          <p:nvPr>
            <p:ph sz="quarter" idx="14"/>
          </p:nvPr>
        </p:nvSpPr>
        <p:spPr/>
        <p:txBody>
          <a:bodyPr>
            <a:noAutofit/>
          </a:bodyPr>
          <a:lstStyle/>
          <a:p>
            <a:pPr>
              <a:spcBef>
                <a:spcPts val="1600"/>
              </a:spcBef>
            </a:pPr>
            <a:r>
              <a:rPr lang="en-US" sz="2133" dirty="0"/>
              <a:t>Treat all body fluids as if contaminated.</a:t>
            </a:r>
          </a:p>
          <a:p>
            <a:pPr>
              <a:spcBef>
                <a:spcPts val="1600"/>
              </a:spcBef>
            </a:pPr>
            <a:r>
              <a:rPr lang="en-US" sz="2133" dirty="0"/>
              <a:t>Identify risks of exposure (based on your job duties); always use safe work practices.</a:t>
            </a:r>
          </a:p>
          <a:p>
            <a:pPr>
              <a:spcBef>
                <a:spcPts val="1600"/>
              </a:spcBef>
            </a:pPr>
            <a:r>
              <a:rPr lang="en-US" sz="2133" dirty="0"/>
              <a:t>Use all safety devices as directed.</a:t>
            </a:r>
          </a:p>
          <a:p>
            <a:pPr>
              <a:spcBef>
                <a:spcPts val="1600"/>
              </a:spcBef>
            </a:pPr>
            <a:r>
              <a:rPr lang="en-US" sz="2133" dirty="0"/>
              <a:t>Use PPE if exposure is possible.</a:t>
            </a:r>
          </a:p>
          <a:p>
            <a:pPr>
              <a:spcBef>
                <a:spcPts val="1600"/>
              </a:spcBef>
            </a:pPr>
            <a:r>
              <a:rPr lang="en-US" sz="2133" dirty="0"/>
              <a:t>Never recap needles; dispose of in appropriate sharps containers.</a:t>
            </a:r>
          </a:p>
          <a:p>
            <a:pPr>
              <a:spcBef>
                <a:spcPts val="1600"/>
              </a:spcBef>
            </a:pPr>
            <a:r>
              <a:rPr lang="en-US" sz="2133" dirty="0"/>
              <a:t>When using sharps, be aware of those around you so you do not accidentally injure anyone else.</a:t>
            </a:r>
          </a:p>
          <a:p>
            <a:pPr>
              <a:spcBef>
                <a:spcPts val="1600"/>
              </a:spcBef>
            </a:pPr>
            <a:r>
              <a:rPr lang="en-US" sz="2133" dirty="0"/>
              <a:t>When sharps bins are ¾ full, call for a replacement.</a:t>
            </a:r>
          </a:p>
        </p:txBody>
      </p:sp>
    </p:spTree>
    <p:extLst>
      <p:ext uri="{BB962C8B-B14F-4D97-AF65-F5344CB8AC3E}">
        <p14:creationId xmlns:p14="http://schemas.microsoft.com/office/powerpoint/2010/main" val="165218024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bg2">
                    <a:lumMod val="50000"/>
                  </a:schemeClr>
                </a:solidFill>
              </a:rPr>
              <a:t>What to Do if Exposed</a:t>
            </a:r>
          </a:p>
        </p:txBody>
      </p:sp>
      <p:sp>
        <p:nvSpPr>
          <p:cNvPr id="4" name="Slide Number Placeholder 3"/>
          <p:cNvSpPr>
            <a:spLocks noGrp="1"/>
          </p:cNvSpPr>
          <p:nvPr>
            <p:ph type="sldNum" sz="quarter" idx="12"/>
          </p:nvPr>
        </p:nvSpPr>
        <p:spPr/>
        <p:txBody>
          <a:bodyPr/>
          <a:lstStyle/>
          <a:p>
            <a:fld id="{E6CAFEF2-EA65-4A14-855D-C231E0914358}" type="slidenum">
              <a:rPr lang="en-US" smtClean="0"/>
              <a:pPr/>
              <a:t>55</a:t>
            </a:fld>
            <a:endParaRPr lang="en-US"/>
          </a:p>
        </p:txBody>
      </p:sp>
      <p:sp>
        <p:nvSpPr>
          <p:cNvPr id="2" name="Content Placeholder 1"/>
          <p:cNvSpPr>
            <a:spLocks noGrp="1"/>
          </p:cNvSpPr>
          <p:nvPr>
            <p:ph sz="quarter" idx="14"/>
          </p:nvPr>
        </p:nvSpPr>
        <p:spPr/>
        <p:txBody>
          <a:bodyPr>
            <a:noAutofit/>
          </a:bodyPr>
          <a:lstStyle/>
          <a:p>
            <a:pPr>
              <a:spcBef>
                <a:spcPts val="1600"/>
              </a:spcBef>
            </a:pPr>
            <a:r>
              <a:rPr lang="en-US" sz="1600" dirty="0"/>
              <a:t>Clean the area with soap and water</a:t>
            </a:r>
          </a:p>
          <a:p>
            <a:pPr>
              <a:spcBef>
                <a:spcPts val="1600"/>
              </a:spcBef>
            </a:pPr>
            <a:r>
              <a:rPr lang="en-US" sz="1600" dirty="0"/>
              <a:t>Tell your supervisor immediately</a:t>
            </a:r>
          </a:p>
          <a:p>
            <a:pPr>
              <a:spcBef>
                <a:spcPts val="1600"/>
              </a:spcBef>
            </a:pPr>
            <a:r>
              <a:rPr lang="en-US" sz="1600" dirty="0"/>
              <a:t>The supervisor in the department where the exposure occurred must obtain blood from the source patient and hand walk the blood specimens to the lab with the Source Needle Stick Form</a:t>
            </a:r>
          </a:p>
          <a:p>
            <a:pPr>
              <a:spcBef>
                <a:spcPts val="1600"/>
              </a:spcBef>
            </a:pPr>
            <a:r>
              <a:rPr lang="en-US" sz="1600" dirty="0"/>
              <a:t>The exposed employee immediately reports to the Emergency Department arrival desk for arrival and treatment</a:t>
            </a:r>
          </a:p>
          <a:p>
            <a:pPr>
              <a:spcBef>
                <a:spcPts val="1600"/>
              </a:spcBef>
            </a:pPr>
            <a:r>
              <a:rPr lang="en-US" sz="1600" dirty="0"/>
              <a:t>Before the end of shift, report the incident in RL Solutions</a:t>
            </a:r>
          </a:p>
          <a:p>
            <a:pPr>
              <a:spcBef>
                <a:spcPts val="1600"/>
              </a:spcBef>
            </a:pPr>
            <a:r>
              <a:rPr lang="en-US" sz="1600" dirty="0"/>
              <a:t>Follow up in Employee Health </a:t>
            </a:r>
          </a:p>
          <a:p>
            <a:pPr>
              <a:spcBef>
                <a:spcPts val="1600"/>
              </a:spcBef>
            </a:pPr>
            <a:r>
              <a:rPr lang="en-US" sz="1600" dirty="0"/>
              <a:t>Needle Stick Injury Protocol can be found on the UMC website under </a:t>
            </a:r>
            <a:r>
              <a:rPr lang="en-US" sz="1600" i="1" dirty="0"/>
              <a:t>Employee</a:t>
            </a:r>
            <a:r>
              <a:rPr lang="en-US" sz="1600" dirty="0"/>
              <a:t> </a:t>
            </a:r>
            <a:r>
              <a:rPr lang="en-US" sz="1600" i="1" dirty="0"/>
              <a:t>Health      Needlestick Protocol</a:t>
            </a:r>
          </a:p>
          <a:p>
            <a:pPr>
              <a:spcBef>
                <a:spcPts val="1600"/>
              </a:spcBef>
            </a:pPr>
            <a:endParaRPr lang="en-US" dirty="0"/>
          </a:p>
        </p:txBody>
      </p:sp>
      <p:sp>
        <p:nvSpPr>
          <p:cNvPr id="6" name="Right Arrow 5"/>
          <p:cNvSpPr/>
          <p:nvPr/>
        </p:nvSpPr>
        <p:spPr>
          <a:xfrm>
            <a:off x="8211475" y="5501640"/>
            <a:ext cx="228603"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EFB4E2C-AFCD-7D47-E43D-964F90F6D247}"/>
              </a:ext>
            </a:extLst>
          </p:cNvPr>
          <p:cNvPicPr>
            <a:picLocks noChangeAspect="1"/>
          </p:cNvPicPr>
          <p:nvPr/>
        </p:nvPicPr>
        <p:blipFill>
          <a:blip r:embed="rId2"/>
          <a:stretch>
            <a:fillRect/>
          </a:stretch>
        </p:blipFill>
        <p:spPr>
          <a:xfrm>
            <a:off x="6094412" y="4114800"/>
            <a:ext cx="948488" cy="948488"/>
          </a:xfrm>
          <a:prstGeom prst="rect">
            <a:avLst/>
          </a:prstGeom>
        </p:spPr>
      </p:pic>
    </p:spTree>
    <p:extLst>
      <p:ext uri="{BB962C8B-B14F-4D97-AF65-F5344CB8AC3E}">
        <p14:creationId xmlns:p14="http://schemas.microsoft.com/office/powerpoint/2010/main" val="3748588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1B985BD-79AC-1B3A-101E-30A97B1EAED7}"/>
              </a:ext>
            </a:extLst>
          </p:cNvPr>
          <p:cNvSpPr>
            <a:spLocks noGrp="1"/>
          </p:cNvSpPr>
          <p:nvPr>
            <p:ph type="sldNum" sz="quarter" idx="12"/>
          </p:nvPr>
        </p:nvSpPr>
        <p:spPr/>
        <p:txBody>
          <a:bodyPr/>
          <a:lstStyle/>
          <a:p>
            <a:fld id="{63DCA5C9-2E11-4C67-86EB-AE1DE127DC64}" type="slidenum">
              <a:rPr lang="en-US" smtClean="0"/>
              <a:pPr/>
              <a:t>56</a:t>
            </a:fld>
            <a:endParaRPr lang="en-US" dirty="0"/>
          </a:p>
        </p:txBody>
      </p:sp>
      <p:sp>
        <p:nvSpPr>
          <p:cNvPr id="8" name="object 3">
            <a:extLst>
              <a:ext uri="{FF2B5EF4-FFF2-40B4-BE49-F238E27FC236}">
                <a16:creationId xmlns:a16="http://schemas.microsoft.com/office/drawing/2014/main" id="{A9D544D7-EA53-694E-FE6A-139706AFC355}"/>
              </a:ext>
            </a:extLst>
          </p:cNvPr>
          <p:cNvSpPr txBox="1"/>
          <p:nvPr/>
        </p:nvSpPr>
        <p:spPr>
          <a:xfrm>
            <a:off x="1715589" y="1494353"/>
            <a:ext cx="9013371" cy="5225147"/>
          </a:xfrm>
          <a:prstGeom prst="rect">
            <a:avLst/>
          </a:prstGeom>
        </p:spPr>
        <p:txBody>
          <a:bodyPr vert="horz" wrap="square" lIns="0" tIns="26034" rIns="0" bIns="0" rtlCol="0">
            <a:spAutoFit/>
          </a:bodyPr>
          <a:lstStyle/>
          <a:p>
            <a:pPr marL="1292225" indent="-154940">
              <a:lnSpc>
                <a:spcPct val="100000"/>
              </a:lnSpc>
              <a:spcBef>
                <a:spcPts val="204"/>
              </a:spcBef>
              <a:buAutoNum type="arabicPeriod"/>
              <a:tabLst>
                <a:tab pos="1292225" algn="l"/>
              </a:tabLst>
            </a:pPr>
            <a:r>
              <a:rPr sz="1100" b="1" dirty="0">
                <a:solidFill>
                  <a:srgbClr val="57585B"/>
                </a:solidFill>
                <a:latin typeface="Arial"/>
                <a:cs typeface="Arial"/>
              </a:rPr>
              <a:t>Treat</a:t>
            </a:r>
            <a:r>
              <a:rPr sz="1100" b="1" spc="-15" dirty="0">
                <a:solidFill>
                  <a:srgbClr val="57585B"/>
                </a:solidFill>
                <a:latin typeface="Arial"/>
                <a:cs typeface="Arial"/>
              </a:rPr>
              <a:t> </a:t>
            </a:r>
            <a:r>
              <a:rPr sz="1100" b="1" spc="-20" dirty="0">
                <a:solidFill>
                  <a:srgbClr val="57585B"/>
                </a:solidFill>
                <a:latin typeface="Arial"/>
                <a:cs typeface="Arial"/>
              </a:rPr>
              <a:t>Site</a:t>
            </a:r>
            <a:endParaRPr sz="1100" dirty="0">
              <a:latin typeface="Arial"/>
              <a:cs typeface="Arial"/>
            </a:endParaRPr>
          </a:p>
          <a:p>
            <a:pPr marL="1697355" lvl="1" indent="-102870">
              <a:lnSpc>
                <a:spcPct val="100000"/>
              </a:lnSpc>
              <a:spcBef>
                <a:spcPts val="110"/>
              </a:spcBef>
              <a:buFont typeface="Symbol"/>
              <a:buChar char=""/>
              <a:tabLst>
                <a:tab pos="1697355" algn="l"/>
              </a:tabLst>
            </a:pPr>
            <a:r>
              <a:rPr sz="1100" dirty="0">
                <a:solidFill>
                  <a:srgbClr val="57585B"/>
                </a:solidFill>
                <a:latin typeface="Arial"/>
                <a:cs typeface="Arial"/>
              </a:rPr>
              <a:t>Wash</a:t>
            </a:r>
            <a:r>
              <a:rPr sz="1100" spc="-25" dirty="0">
                <a:solidFill>
                  <a:srgbClr val="57585B"/>
                </a:solidFill>
                <a:latin typeface="Arial"/>
                <a:cs typeface="Arial"/>
              </a:rPr>
              <a:t> </a:t>
            </a:r>
            <a:r>
              <a:rPr sz="1100" dirty="0">
                <a:solidFill>
                  <a:srgbClr val="57585B"/>
                </a:solidFill>
                <a:latin typeface="Arial"/>
                <a:cs typeface="Arial"/>
              </a:rPr>
              <a:t>the</a:t>
            </a:r>
            <a:r>
              <a:rPr sz="1100" spc="-25" dirty="0">
                <a:solidFill>
                  <a:srgbClr val="57585B"/>
                </a:solidFill>
                <a:latin typeface="Arial"/>
                <a:cs typeface="Arial"/>
              </a:rPr>
              <a:t> </a:t>
            </a:r>
            <a:r>
              <a:rPr sz="1100" dirty="0">
                <a:solidFill>
                  <a:srgbClr val="57585B"/>
                </a:solidFill>
                <a:latin typeface="Arial"/>
                <a:cs typeface="Arial"/>
              </a:rPr>
              <a:t>area</a:t>
            </a:r>
            <a:r>
              <a:rPr sz="1100" spc="-25" dirty="0">
                <a:solidFill>
                  <a:srgbClr val="57585B"/>
                </a:solidFill>
                <a:latin typeface="Arial"/>
                <a:cs typeface="Arial"/>
              </a:rPr>
              <a:t> </a:t>
            </a:r>
            <a:r>
              <a:rPr sz="1100" dirty="0">
                <a:solidFill>
                  <a:srgbClr val="57585B"/>
                </a:solidFill>
                <a:latin typeface="Arial"/>
                <a:cs typeface="Arial"/>
              </a:rPr>
              <a:t>with</a:t>
            </a:r>
            <a:r>
              <a:rPr sz="1100" spc="-15" dirty="0">
                <a:solidFill>
                  <a:srgbClr val="57585B"/>
                </a:solidFill>
                <a:latin typeface="Arial"/>
                <a:cs typeface="Arial"/>
              </a:rPr>
              <a:t> </a:t>
            </a:r>
            <a:r>
              <a:rPr sz="1100" dirty="0">
                <a:solidFill>
                  <a:srgbClr val="57585B"/>
                </a:solidFill>
                <a:latin typeface="Arial"/>
                <a:cs typeface="Arial"/>
              </a:rPr>
              <a:t>soap</a:t>
            </a:r>
            <a:r>
              <a:rPr sz="1100" spc="-15" dirty="0">
                <a:solidFill>
                  <a:srgbClr val="57585B"/>
                </a:solidFill>
                <a:latin typeface="Arial"/>
                <a:cs typeface="Arial"/>
              </a:rPr>
              <a:t> </a:t>
            </a:r>
            <a:r>
              <a:rPr sz="1100" dirty="0">
                <a:solidFill>
                  <a:srgbClr val="57585B"/>
                </a:solidFill>
                <a:latin typeface="Arial"/>
                <a:cs typeface="Arial"/>
              </a:rPr>
              <a:t>and</a:t>
            </a:r>
            <a:r>
              <a:rPr sz="1100" spc="-15" dirty="0">
                <a:solidFill>
                  <a:srgbClr val="57585B"/>
                </a:solidFill>
                <a:latin typeface="Arial"/>
                <a:cs typeface="Arial"/>
              </a:rPr>
              <a:t> </a:t>
            </a:r>
            <a:r>
              <a:rPr sz="1100" spc="-20" dirty="0">
                <a:solidFill>
                  <a:srgbClr val="57585B"/>
                </a:solidFill>
                <a:latin typeface="Arial"/>
                <a:cs typeface="Arial"/>
              </a:rPr>
              <a:t>water</a:t>
            </a:r>
            <a:endParaRPr sz="1100" dirty="0">
              <a:latin typeface="Arial"/>
              <a:cs typeface="Arial"/>
            </a:endParaRPr>
          </a:p>
          <a:p>
            <a:pPr marL="1697355" lvl="1" indent="-102870">
              <a:lnSpc>
                <a:spcPct val="100000"/>
              </a:lnSpc>
              <a:spcBef>
                <a:spcPts val="130"/>
              </a:spcBef>
              <a:buFont typeface="Symbol"/>
              <a:buChar char=""/>
              <a:tabLst>
                <a:tab pos="1697355" algn="l"/>
              </a:tabLst>
            </a:pPr>
            <a:r>
              <a:rPr sz="1100" dirty="0">
                <a:solidFill>
                  <a:srgbClr val="57585B"/>
                </a:solidFill>
                <a:latin typeface="Arial"/>
                <a:cs typeface="Arial"/>
              </a:rPr>
              <a:t>Flush</a:t>
            </a:r>
            <a:r>
              <a:rPr sz="1100" spc="-35" dirty="0">
                <a:solidFill>
                  <a:srgbClr val="57585B"/>
                </a:solidFill>
                <a:latin typeface="Arial"/>
                <a:cs typeface="Arial"/>
              </a:rPr>
              <a:t> </a:t>
            </a:r>
            <a:r>
              <a:rPr sz="1100" dirty="0">
                <a:solidFill>
                  <a:srgbClr val="57585B"/>
                </a:solidFill>
                <a:latin typeface="Arial"/>
                <a:cs typeface="Arial"/>
              </a:rPr>
              <a:t>mucous</a:t>
            </a:r>
            <a:r>
              <a:rPr sz="1100" spc="-40" dirty="0">
                <a:solidFill>
                  <a:srgbClr val="57585B"/>
                </a:solidFill>
                <a:latin typeface="Arial"/>
                <a:cs typeface="Arial"/>
              </a:rPr>
              <a:t> </a:t>
            </a:r>
            <a:r>
              <a:rPr sz="1100" dirty="0">
                <a:solidFill>
                  <a:srgbClr val="57585B"/>
                </a:solidFill>
                <a:latin typeface="Arial"/>
                <a:cs typeface="Arial"/>
              </a:rPr>
              <a:t>membranes</a:t>
            </a:r>
            <a:r>
              <a:rPr sz="1100" spc="-25" dirty="0">
                <a:solidFill>
                  <a:srgbClr val="57585B"/>
                </a:solidFill>
                <a:latin typeface="Arial"/>
                <a:cs typeface="Arial"/>
              </a:rPr>
              <a:t> </a:t>
            </a:r>
            <a:r>
              <a:rPr sz="1100" dirty="0">
                <a:solidFill>
                  <a:srgbClr val="57585B"/>
                </a:solidFill>
                <a:latin typeface="Arial"/>
                <a:cs typeface="Arial"/>
              </a:rPr>
              <a:t>with</a:t>
            </a:r>
            <a:r>
              <a:rPr sz="1100" spc="-30" dirty="0">
                <a:solidFill>
                  <a:srgbClr val="57585B"/>
                </a:solidFill>
                <a:latin typeface="Arial"/>
                <a:cs typeface="Arial"/>
              </a:rPr>
              <a:t> </a:t>
            </a:r>
            <a:r>
              <a:rPr sz="1100" spc="-10" dirty="0">
                <a:solidFill>
                  <a:srgbClr val="57585B"/>
                </a:solidFill>
                <a:latin typeface="Arial"/>
                <a:cs typeface="Arial"/>
              </a:rPr>
              <a:t>water</a:t>
            </a:r>
            <a:endParaRPr sz="1100" dirty="0">
              <a:latin typeface="Arial"/>
              <a:cs typeface="Arial"/>
            </a:endParaRPr>
          </a:p>
          <a:p>
            <a:pPr marL="1697355" lvl="1" indent="-102870">
              <a:lnSpc>
                <a:spcPct val="100000"/>
              </a:lnSpc>
              <a:spcBef>
                <a:spcPts val="150"/>
              </a:spcBef>
              <a:buFont typeface="Symbol"/>
              <a:buChar char=""/>
              <a:tabLst>
                <a:tab pos="1697355" algn="l"/>
              </a:tabLst>
            </a:pPr>
            <a:r>
              <a:rPr sz="1100" dirty="0">
                <a:solidFill>
                  <a:srgbClr val="57585B"/>
                </a:solidFill>
                <a:latin typeface="Arial"/>
                <a:cs typeface="Arial"/>
              </a:rPr>
              <a:t>Flush</a:t>
            </a:r>
            <a:r>
              <a:rPr sz="1100" spc="-15" dirty="0">
                <a:solidFill>
                  <a:srgbClr val="57585B"/>
                </a:solidFill>
                <a:latin typeface="Arial"/>
                <a:cs typeface="Arial"/>
              </a:rPr>
              <a:t> </a:t>
            </a:r>
            <a:r>
              <a:rPr sz="1100" dirty="0">
                <a:solidFill>
                  <a:srgbClr val="57585B"/>
                </a:solidFill>
                <a:latin typeface="Arial"/>
                <a:cs typeface="Arial"/>
              </a:rPr>
              <a:t>eyes</a:t>
            </a:r>
            <a:r>
              <a:rPr sz="1100" spc="-20" dirty="0">
                <a:solidFill>
                  <a:srgbClr val="57585B"/>
                </a:solidFill>
                <a:latin typeface="Arial"/>
                <a:cs typeface="Arial"/>
              </a:rPr>
              <a:t> </a:t>
            </a:r>
            <a:r>
              <a:rPr sz="1100" b="1" dirty="0">
                <a:solidFill>
                  <a:srgbClr val="57585B"/>
                </a:solidFill>
                <a:latin typeface="Arial"/>
                <a:cs typeface="Arial"/>
              </a:rPr>
              <a:t>with</a:t>
            </a:r>
            <a:r>
              <a:rPr sz="1100" b="1" spc="-30" dirty="0">
                <a:solidFill>
                  <a:srgbClr val="57585B"/>
                </a:solidFill>
                <a:latin typeface="Arial"/>
                <a:cs typeface="Arial"/>
              </a:rPr>
              <a:t> </a:t>
            </a:r>
            <a:r>
              <a:rPr sz="1100" b="1" dirty="0">
                <a:solidFill>
                  <a:srgbClr val="57585B"/>
                </a:solidFill>
                <a:latin typeface="Arial"/>
                <a:cs typeface="Arial"/>
              </a:rPr>
              <a:t>water</a:t>
            </a:r>
            <a:r>
              <a:rPr sz="1100" b="1" spc="-30" dirty="0">
                <a:solidFill>
                  <a:srgbClr val="57585B"/>
                </a:solidFill>
                <a:latin typeface="Arial"/>
                <a:cs typeface="Arial"/>
              </a:rPr>
              <a:t> </a:t>
            </a:r>
            <a:r>
              <a:rPr sz="1100" dirty="0">
                <a:solidFill>
                  <a:srgbClr val="57585B"/>
                </a:solidFill>
                <a:latin typeface="Arial"/>
                <a:cs typeface="Arial"/>
              </a:rPr>
              <a:t>or</a:t>
            </a:r>
            <a:r>
              <a:rPr sz="1100" spc="-5" dirty="0">
                <a:solidFill>
                  <a:srgbClr val="57585B"/>
                </a:solidFill>
                <a:latin typeface="Arial"/>
                <a:cs typeface="Arial"/>
              </a:rPr>
              <a:t> </a:t>
            </a:r>
            <a:r>
              <a:rPr sz="1100" spc="-10" dirty="0">
                <a:solidFill>
                  <a:srgbClr val="57585B"/>
                </a:solidFill>
                <a:latin typeface="Arial"/>
                <a:cs typeface="Arial"/>
              </a:rPr>
              <a:t>saline</a:t>
            </a:r>
            <a:endParaRPr sz="1100" dirty="0">
              <a:latin typeface="Arial"/>
              <a:cs typeface="Arial"/>
            </a:endParaRPr>
          </a:p>
          <a:p>
            <a:pPr marL="1137285" marR="516255" indent="154940">
              <a:lnSpc>
                <a:spcPts val="1270"/>
              </a:lnSpc>
              <a:spcBef>
                <a:spcPts val="935"/>
              </a:spcBef>
              <a:buAutoNum type="arabicPeriod"/>
              <a:tabLst>
                <a:tab pos="1292225" algn="l"/>
              </a:tabLst>
            </a:pPr>
            <a:r>
              <a:rPr sz="1100" dirty="0">
                <a:latin typeface="Arial"/>
                <a:cs typeface="Arial"/>
              </a:rPr>
              <a:t>IMMEDIATELY</a:t>
            </a:r>
            <a:r>
              <a:rPr sz="1100" spc="-35" dirty="0">
                <a:latin typeface="Arial"/>
                <a:cs typeface="Arial"/>
              </a:rPr>
              <a:t> </a:t>
            </a:r>
            <a:r>
              <a:rPr sz="1100" dirty="0">
                <a:latin typeface="Arial"/>
                <a:cs typeface="Arial"/>
              </a:rPr>
              <a:t>report</a:t>
            </a:r>
            <a:r>
              <a:rPr sz="1100" spc="-30" dirty="0">
                <a:latin typeface="Arial"/>
                <a:cs typeface="Arial"/>
              </a:rPr>
              <a:t> </a:t>
            </a:r>
            <a:r>
              <a:rPr sz="1100" dirty="0">
                <a:latin typeface="Arial"/>
                <a:cs typeface="Arial"/>
              </a:rPr>
              <a:t>the</a:t>
            </a:r>
            <a:r>
              <a:rPr sz="1100" spc="-20" dirty="0">
                <a:latin typeface="Arial"/>
                <a:cs typeface="Arial"/>
              </a:rPr>
              <a:t> </a:t>
            </a:r>
            <a:r>
              <a:rPr sz="1100" dirty="0">
                <a:latin typeface="Arial"/>
                <a:cs typeface="Arial"/>
              </a:rPr>
              <a:t>incident</a:t>
            </a:r>
            <a:r>
              <a:rPr sz="1100" spc="-25" dirty="0">
                <a:latin typeface="Arial"/>
                <a:cs typeface="Arial"/>
              </a:rPr>
              <a:t> </a:t>
            </a:r>
            <a:r>
              <a:rPr sz="1100" dirty="0">
                <a:latin typeface="Arial"/>
                <a:cs typeface="Arial"/>
              </a:rPr>
              <a:t>to</a:t>
            </a:r>
            <a:r>
              <a:rPr sz="1100" spc="-30" dirty="0">
                <a:latin typeface="Arial"/>
                <a:cs typeface="Arial"/>
              </a:rPr>
              <a:t> </a:t>
            </a:r>
            <a:r>
              <a:rPr sz="1100" dirty="0">
                <a:latin typeface="Arial"/>
                <a:cs typeface="Arial"/>
              </a:rPr>
              <a:t>Department</a:t>
            </a:r>
            <a:r>
              <a:rPr sz="1100" spc="-15" dirty="0">
                <a:latin typeface="Arial"/>
                <a:cs typeface="Arial"/>
              </a:rPr>
              <a:t> </a:t>
            </a:r>
            <a:r>
              <a:rPr sz="1100" dirty="0">
                <a:latin typeface="Arial"/>
                <a:cs typeface="Arial"/>
              </a:rPr>
              <a:t>Lead</a:t>
            </a:r>
            <a:r>
              <a:rPr sz="1100" spc="-30" dirty="0">
                <a:latin typeface="Arial"/>
                <a:cs typeface="Arial"/>
              </a:rPr>
              <a:t> </a:t>
            </a:r>
            <a:r>
              <a:rPr sz="1100" dirty="0">
                <a:latin typeface="Arial"/>
                <a:cs typeface="Arial"/>
              </a:rPr>
              <a:t>AND</a:t>
            </a:r>
            <a:r>
              <a:rPr sz="1100" spc="-20" dirty="0">
                <a:latin typeface="Arial"/>
                <a:cs typeface="Arial"/>
              </a:rPr>
              <a:t> </a:t>
            </a:r>
            <a:r>
              <a:rPr sz="1100" dirty="0">
                <a:latin typeface="Arial"/>
                <a:cs typeface="Arial"/>
              </a:rPr>
              <a:t>the</a:t>
            </a:r>
            <a:r>
              <a:rPr sz="1100" spc="-30" dirty="0">
                <a:latin typeface="Arial"/>
                <a:cs typeface="Arial"/>
              </a:rPr>
              <a:t> </a:t>
            </a:r>
            <a:r>
              <a:rPr sz="1100" spc="-10" dirty="0">
                <a:latin typeface="Arial"/>
                <a:cs typeface="Arial"/>
              </a:rPr>
              <a:t>House Supervisor</a:t>
            </a:r>
            <a:endParaRPr sz="1100" dirty="0">
              <a:latin typeface="Arial"/>
              <a:cs typeface="Arial"/>
            </a:endParaRPr>
          </a:p>
          <a:p>
            <a:pPr marL="1560195" indent="-154940">
              <a:lnSpc>
                <a:spcPts val="1205"/>
              </a:lnSpc>
              <a:buAutoNum type="alphaLcPeriod"/>
              <a:tabLst>
                <a:tab pos="1560195" algn="l"/>
              </a:tabLst>
            </a:pPr>
            <a:r>
              <a:rPr sz="1100" dirty="0">
                <a:latin typeface="Arial"/>
                <a:cs typeface="Arial"/>
              </a:rPr>
              <a:t>Provide</a:t>
            </a:r>
            <a:r>
              <a:rPr sz="1100" spc="-40" dirty="0">
                <a:latin typeface="Arial"/>
                <a:cs typeface="Arial"/>
              </a:rPr>
              <a:t> </a:t>
            </a:r>
            <a:r>
              <a:rPr sz="1100" dirty="0">
                <a:latin typeface="Arial"/>
                <a:cs typeface="Arial"/>
              </a:rPr>
              <a:t>the</a:t>
            </a:r>
            <a:r>
              <a:rPr sz="1100" spc="-40" dirty="0">
                <a:latin typeface="Arial"/>
                <a:cs typeface="Arial"/>
              </a:rPr>
              <a:t> </a:t>
            </a:r>
            <a:r>
              <a:rPr sz="1100" dirty="0">
                <a:latin typeface="Arial"/>
                <a:cs typeface="Arial"/>
              </a:rPr>
              <a:t>following</a:t>
            </a:r>
            <a:r>
              <a:rPr sz="1100" spc="-30" dirty="0">
                <a:latin typeface="Arial"/>
                <a:cs typeface="Arial"/>
              </a:rPr>
              <a:t> </a:t>
            </a:r>
            <a:r>
              <a:rPr sz="1100" spc="-10" dirty="0">
                <a:latin typeface="Arial"/>
                <a:cs typeface="Arial"/>
              </a:rPr>
              <a:t>information-</a:t>
            </a:r>
            <a:endParaRPr sz="1100" dirty="0">
              <a:latin typeface="Arial"/>
              <a:cs typeface="Arial"/>
            </a:endParaRPr>
          </a:p>
          <a:p>
            <a:pPr marL="1703070" lvl="1" indent="-108585">
              <a:lnSpc>
                <a:spcPts val="1265"/>
              </a:lnSpc>
              <a:buAutoNum type="romanLcPeriod"/>
              <a:tabLst>
                <a:tab pos="1703070" algn="l"/>
              </a:tabLst>
            </a:pPr>
            <a:r>
              <a:rPr sz="1100" dirty="0">
                <a:latin typeface="Arial"/>
                <a:cs typeface="Arial"/>
              </a:rPr>
              <a:t>Name</a:t>
            </a:r>
            <a:r>
              <a:rPr sz="1100" spc="-30" dirty="0">
                <a:latin typeface="Arial"/>
                <a:cs typeface="Arial"/>
              </a:rPr>
              <a:t> </a:t>
            </a:r>
            <a:r>
              <a:rPr sz="1100" dirty="0">
                <a:latin typeface="Arial"/>
                <a:cs typeface="Arial"/>
              </a:rPr>
              <a:t>of</a:t>
            </a:r>
            <a:r>
              <a:rPr sz="1100" spc="-20" dirty="0">
                <a:latin typeface="Arial"/>
                <a:cs typeface="Arial"/>
              </a:rPr>
              <a:t> </a:t>
            </a:r>
            <a:r>
              <a:rPr sz="1100" dirty="0">
                <a:latin typeface="Arial"/>
                <a:cs typeface="Arial"/>
              </a:rPr>
              <a:t>source</a:t>
            </a:r>
            <a:r>
              <a:rPr sz="1100" spc="-15" dirty="0">
                <a:latin typeface="Arial"/>
                <a:cs typeface="Arial"/>
              </a:rPr>
              <a:t> </a:t>
            </a:r>
            <a:r>
              <a:rPr sz="1100" spc="-10" dirty="0">
                <a:latin typeface="Arial"/>
                <a:cs typeface="Arial"/>
              </a:rPr>
              <a:t>patient</a:t>
            </a:r>
            <a:endParaRPr sz="1100" dirty="0">
              <a:latin typeface="Arial"/>
              <a:cs typeface="Arial"/>
            </a:endParaRPr>
          </a:p>
          <a:p>
            <a:pPr marL="1732914" lvl="1" indent="-138430">
              <a:lnSpc>
                <a:spcPts val="1290"/>
              </a:lnSpc>
              <a:buAutoNum type="romanLcPeriod"/>
              <a:tabLst>
                <a:tab pos="1732914" algn="l"/>
              </a:tabLst>
            </a:pPr>
            <a:r>
              <a:rPr sz="1100" dirty="0">
                <a:latin typeface="Arial"/>
                <a:cs typeface="Arial"/>
              </a:rPr>
              <a:t>Room</a:t>
            </a:r>
            <a:r>
              <a:rPr sz="1100" spc="-30" dirty="0">
                <a:latin typeface="Arial"/>
                <a:cs typeface="Arial"/>
              </a:rPr>
              <a:t> </a:t>
            </a:r>
            <a:r>
              <a:rPr sz="1100" dirty="0">
                <a:latin typeface="Arial"/>
                <a:cs typeface="Arial"/>
              </a:rPr>
              <a:t>where</a:t>
            </a:r>
            <a:r>
              <a:rPr sz="1100" spc="-35" dirty="0">
                <a:latin typeface="Arial"/>
                <a:cs typeface="Arial"/>
              </a:rPr>
              <a:t> </a:t>
            </a:r>
            <a:r>
              <a:rPr sz="1100" dirty="0">
                <a:latin typeface="Arial"/>
                <a:cs typeface="Arial"/>
              </a:rPr>
              <a:t>exposure</a:t>
            </a:r>
            <a:r>
              <a:rPr sz="1100" spc="-40" dirty="0">
                <a:latin typeface="Arial"/>
                <a:cs typeface="Arial"/>
              </a:rPr>
              <a:t> </a:t>
            </a:r>
            <a:r>
              <a:rPr sz="1100" spc="-10" dirty="0">
                <a:latin typeface="Arial"/>
                <a:cs typeface="Arial"/>
              </a:rPr>
              <a:t>occurred</a:t>
            </a:r>
            <a:endParaRPr sz="1100" dirty="0">
              <a:latin typeface="Arial"/>
              <a:cs typeface="Arial"/>
            </a:endParaRPr>
          </a:p>
          <a:p>
            <a:pPr marL="1762760" lvl="1" indent="-168275">
              <a:lnSpc>
                <a:spcPct val="100000"/>
              </a:lnSpc>
              <a:spcBef>
                <a:spcPts val="130"/>
              </a:spcBef>
              <a:buAutoNum type="romanLcPeriod"/>
              <a:tabLst>
                <a:tab pos="1762760" algn="l"/>
              </a:tabLst>
            </a:pPr>
            <a:r>
              <a:rPr sz="1100" dirty="0">
                <a:latin typeface="Arial"/>
                <a:cs typeface="Arial"/>
              </a:rPr>
              <a:t>Date</a:t>
            </a:r>
            <a:r>
              <a:rPr sz="1100" spc="-25" dirty="0">
                <a:latin typeface="Arial"/>
                <a:cs typeface="Arial"/>
              </a:rPr>
              <a:t> </a:t>
            </a:r>
            <a:r>
              <a:rPr sz="1100" dirty="0">
                <a:latin typeface="Arial"/>
                <a:cs typeface="Arial"/>
              </a:rPr>
              <a:t>and</a:t>
            </a:r>
            <a:r>
              <a:rPr sz="1100" spc="-15" dirty="0">
                <a:latin typeface="Arial"/>
                <a:cs typeface="Arial"/>
              </a:rPr>
              <a:t> </a:t>
            </a:r>
            <a:r>
              <a:rPr sz="1100" spc="-20" dirty="0">
                <a:latin typeface="Arial"/>
                <a:cs typeface="Arial"/>
              </a:rPr>
              <a:t>time</a:t>
            </a:r>
            <a:endParaRPr sz="1100" dirty="0">
              <a:latin typeface="Arial"/>
              <a:cs typeface="Arial"/>
            </a:endParaRPr>
          </a:p>
          <a:p>
            <a:pPr marL="1772920" lvl="1" indent="-178435">
              <a:lnSpc>
                <a:spcPct val="100000"/>
              </a:lnSpc>
              <a:spcBef>
                <a:spcPts val="145"/>
              </a:spcBef>
              <a:buAutoNum type="romanLcPeriod"/>
              <a:tabLst>
                <a:tab pos="1772920" algn="l"/>
              </a:tabLst>
            </a:pPr>
            <a:r>
              <a:rPr sz="1100" dirty="0">
                <a:latin typeface="Arial"/>
                <a:cs typeface="Arial"/>
              </a:rPr>
              <a:t>Exposed</a:t>
            </a:r>
            <a:r>
              <a:rPr sz="1100" spc="-35" dirty="0">
                <a:latin typeface="Arial"/>
                <a:cs typeface="Arial"/>
              </a:rPr>
              <a:t> </a:t>
            </a:r>
            <a:r>
              <a:rPr sz="1100" dirty="0">
                <a:latin typeface="Arial"/>
                <a:cs typeface="Arial"/>
              </a:rPr>
              <a:t>HCWs</a:t>
            </a:r>
            <a:r>
              <a:rPr sz="1100" spc="-20" dirty="0">
                <a:latin typeface="Arial"/>
                <a:cs typeface="Arial"/>
              </a:rPr>
              <a:t> </a:t>
            </a:r>
            <a:r>
              <a:rPr sz="1100" dirty="0">
                <a:latin typeface="Arial"/>
                <a:cs typeface="Arial"/>
              </a:rPr>
              <a:t>name,</a:t>
            </a:r>
            <a:r>
              <a:rPr sz="1100" spc="-15" dirty="0">
                <a:latin typeface="Arial"/>
                <a:cs typeface="Arial"/>
              </a:rPr>
              <a:t> </a:t>
            </a:r>
            <a:r>
              <a:rPr sz="1100" dirty="0">
                <a:latin typeface="Arial"/>
                <a:cs typeface="Arial"/>
              </a:rPr>
              <a:t>DOB</a:t>
            </a:r>
            <a:r>
              <a:rPr sz="1100" spc="-20" dirty="0">
                <a:latin typeface="Arial"/>
                <a:cs typeface="Arial"/>
              </a:rPr>
              <a:t> </a:t>
            </a:r>
            <a:r>
              <a:rPr sz="1100" dirty="0">
                <a:latin typeface="Arial"/>
                <a:cs typeface="Arial"/>
              </a:rPr>
              <a:t>and</a:t>
            </a:r>
            <a:r>
              <a:rPr sz="1100" spc="-35" dirty="0">
                <a:latin typeface="Arial"/>
                <a:cs typeface="Arial"/>
              </a:rPr>
              <a:t> </a:t>
            </a:r>
            <a:r>
              <a:rPr sz="1100" dirty="0">
                <a:latin typeface="Arial"/>
                <a:cs typeface="Arial"/>
              </a:rPr>
              <a:t>phone</a:t>
            </a:r>
            <a:r>
              <a:rPr sz="1100" spc="-20" dirty="0">
                <a:latin typeface="Arial"/>
                <a:cs typeface="Arial"/>
              </a:rPr>
              <a:t> </a:t>
            </a:r>
            <a:r>
              <a:rPr sz="1100" spc="-10" dirty="0">
                <a:latin typeface="Arial"/>
                <a:cs typeface="Arial"/>
              </a:rPr>
              <a:t>number</a:t>
            </a:r>
            <a:endParaRPr sz="1100" dirty="0">
              <a:latin typeface="Arial"/>
              <a:cs typeface="Arial"/>
            </a:endParaRPr>
          </a:p>
          <a:p>
            <a:pPr lvl="1">
              <a:lnSpc>
                <a:spcPct val="100000"/>
              </a:lnSpc>
              <a:spcBef>
                <a:spcPts val="50"/>
              </a:spcBef>
              <a:buFont typeface="Arial"/>
              <a:buAutoNum type="romanLcPeriod"/>
            </a:pPr>
            <a:endParaRPr sz="1000" dirty="0">
              <a:latin typeface="Arial"/>
              <a:cs typeface="Arial"/>
            </a:endParaRPr>
          </a:p>
          <a:p>
            <a:pPr marL="1522095" indent="-156210">
              <a:lnSpc>
                <a:spcPts val="1295"/>
              </a:lnSpc>
              <a:buAutoNum type="alphaLcPeriod"/>
              <a:tabLst>
                <a:tab pos="1522095" algn="l"/>
              </a:tabLst>
            </a:pPr>
            <a:r>
              <a:rPr sz="1100" dirty="0">
                <a:latin typeface="Arial"/>
                <a:cs typeface="Arial"/>
              </a:rPr>
              <a:t>The</a:t>
            </a:r>
            <a:r>
              <a:rPr sz="1100" spc="-35" dirty="0">
                <a:latin typeface="Arial"/>
                <a:cs typeface="Arial"/>
              </a:rPr>
              <a:t> </a:t>
            </a:r>
            <a:r>
              <a:rPr sz="1100" dirty="0">
                <a:latin typeface="Arial"/>
                <a:cs typeface="Arial"/>
              </a:rPr>
              <a:t>House</a:t>
            </a:r>
            <a:r>
              <a:rPr sz="1100" spc="-25" dirty="0">
                <a:latin typeface="Arial"/>
                <a:cs typeface="Arial"/>
              </a:rPr>
              <a:t> </a:t>
            </a:r>
            <a:r>
              <a:rPr sz="1100" dirty="0">
                <a:latin typeface="Arial"/>
                <a:cs typeface="Arial"/>
              </a:rPr>
              <a:t>Supervisor</a:t>
            </a:r>
            <a:r>
              <a:rPr sz="1100" spc="-30" dirty="0">
                <a:latin typeface="Arial"/>
                <a:cs typeface="Arial"/>
              </a:rPr>
              <a:t> </a:t>
            </a:r>
            <a:r>
              <a:rPr sz="1100" dirty="0">
                <a:latin typeface="Arial"/>
                <a:cs typeface="Arial"/>
              </a:rPr>
              <a:t>assists,</a:t>
            </a:r>
            <a:r>
              <a:rPr sz="1100" spc="-15" dirty="0">
                <a:latin typeface="Arial"/>
                <a:cs typeface="Arial"/>
              </a:rPr>
              <a:t> </a:t>
            </a:r>
            <a:r>
              <a:rPr sz="1100" dirty="0">
                <a:latin typeface="Arial"/>
                <a:cs typeface="Arial"/>
              </a:rPr>
              <a:t>as</a:t>
            </a:r>
            <a:r>
              <a:rPr sz="1100" spc="-20" dirty="0">
                <a:latin typeface="Arial"/>
                <a:cs typeface="Arial"/>
              </a:rPr>
              <a:t> </a:t>
            </a:r>
            <a:r>
              <a:rPr sz="1100" dirty="0">
                <a:latin typeface="Arial"/>
                <a:cs typeface="Arial"/>
              </a:rPr>
              <a:t>needed,</a:t>
            </a:r>
            <a:r>
              <a:rPr sz="1100" spc="-15" dirty="0">
                <a:latin typeface="Arial"/>
                <a:cs typeface="Arial"/>
              </a:rPr>
              <a:t> </a:t>
            </a:r>
            <a:r>
              <a:rPr sz="1100" dirty="0">
                <a:latin typeface="Arial"/>
                <a:cs typeface="Arial"/>
              </a:rPr>
              <a:t>with</a:t>
            </a:r>
            <a:r>
              <a:rPr sz="1100" spc="-35" dirty="0">
                <a:latin typeface="Arial"/>
                <a:cs typeface="Arial"/>
              </a:rPr>
              <a:t> </a:t>
            </a:r>
            <a:r>
              <a:rPr sz="1100" dirty="0">
                <a:latin typeface="Arial"/>
                <a:cs typeface="Arial"/>
              </a:rPr>
              <a:t>source</a:t>
            </a:r>
            <a:r>
              <a:rPr sz="1100" spc="-35" dirty="0">
                <a:latin typeface="Arial"/>
                <a:cs typeface="Arial"/>
              </a:rPr>
              <a:t> </a:t>
            </a:r>
            <a:r>
              <a:rPr sz="1100" dirty="0">
                <a:latin typeface="Arial"/>
                <a:cs typeface="Arial"/>
              </a:rPr>
              <a:t>lab</a:t>
            </a:r>
            <a:r>
              <a:rPr sz="1100" spc="-20" dirty="0">
                <a:latin typeface="Arial"/>
                <a:cs typeface="Arial"/>
              </a:rPr>
              <a:t> draw</a:t>
            </a:r>
            <a:endParaRPr sz="1100" dirty="0">
              <a:latin typeface="Arial"/>
              <a:cs typeface="Arial"/>
            </a:endParaRPr>
          </a:p>
          <a:p>
            <a:pPr marL="1594485" marR="1361440" indent="87630">
              <a:lnSpc>
                <a:spcPts val="1260"/>
              </a:lnSpc>
              <a:spcBef>
                <a:spcPts val="70"/>
              </a:spcBef>
              <a:buChar char="•"/>
              <a:tabLst>
                <a:tab pos="1682114" algn="l"/>
              </a:tabLst>
            </a:pPr>
            <a:r>
              <a:rPr sz="1100" dirty="0">
                <a:latin typeface="Arial"/>
                <a:cs typeface="Arial"/>
              </a:rPr>
              <a:t>Retrieves</a:t>
            </a:r>
            <a:r>
              <a:rPr sz="1100" spc="-45" dirty="0">
                <a:latin typeface="Arial"/>
                <a:cs typeface="Arial"/>
              </a:rPr>
              <a:t> </a:t>
            </a:r>
            <a:r>
              <a:rPr sz="1100" dirty="0">
                <a:latin typeface="Arial"/>
                <a:cs typeface="Arial"/>
              </a:rPr>
              <a:t>hospital</a:t>
            </a:r>
            <a:r>
              <a:rPr sz="1100" spc="-25" dirty="0">
                <a:latin typeface="Arial"/>
                <a:cs typeface="Arial"/>
              </a:rPr>
              <a:t> </a:t>
            </a:r>
            <a:r>
              <a:rPr sz="1100" dirty="0">
                <a:latin typeface="Arial"/>
                <a:cs typeface="Arial"/>
              </a:rPr>
              <a:t>source</a:t>
            </a:r>
            <a:r>
              <a:rPr sz="1100" spc="-20" dirty="0">
                <a:latin typeface="Arial"/>
                <a:cs typeface="Arial"/>
              </a:rPr>
              <a:t> </a:t>
            </a:r>
            <a:r>
              <a:rPr sz="1100" dirty="0">
                <a:latin typeface="Arial"/>
                <a:cs typeface="Arial"/>
              </a:rPr>
              <a:t>lab</a:t>
            </a:r>
            <a:r>
              <a:rPr sz="1100" spc="-20" dirty="0">
                <a:latin typeface="Arial"/>
                <a:cs typeface="Arial"/>
              </a:rPr>
              <a:t> </a:t>
            </a:r>
            <a:r>
              <a:rPr sz="1100" dirty="0">
                <a:latin typeface="Arial"/>
                <a:cs typeface="Arial"/>
              </a:rPr>
              <a:t>slip</a:t>
            </a:r>
            <a:r>
              <a:rPr sz="1100" spc="-25" dirty="0">
                <a:latin typeface="Arial"/>
                <a:cs typeface="Arial"/>
              </a:rPr>
              <a:t> </a:t>
            </a:r>
            <a:r>
              <a:rPr sz="1100" dirty="0">
                <a:latin typeface="Arial"/>
                <a:cs typeface="Arial"/>
              </a:rPr>
              <a:t>in</a:t>
            </a:r>
            <a:r>
              <a:rPr sz="1100" spc="-20" dirty="0">
                <a:latin typeface="Arial"/>
                <a:cs typeface="Arial"/>
              </a:rPr>
              <a:t> </a:t>
            </a:r>
            <a:r>
              <a:rPr sz="1100" dirty="0">
                <a:latin typeface="Arial"/>
                <a:cs typeface="Arial"/>
              </a:rPr>
              <a:t>office</a:t>
            </a:r>
            <a:r>
              <a:rPr sz="1100" spc="-20" dirty="0">
                <a:latin typeface="Arial"/>
                <a:cs typeface="Arial"/>
              </a:rPr>
              <a:t> </a:t>
            </a:r>
            <a:r>
              <a:rPr sz="1100" dirty="0">
                <a:latin typeface="Arial"/>
                <a:cs typeface="Arial"/>
              </a:rPr>
              <a:t>or</a:t>
            </a:r>
            <a:r>
              <a:rPr sz="1100" spc="-25" dirty="0">
                <a:latin typeface="Arial"/>
                <a:cs typeface="Arial"/>
              </a:rPr>
              <a:t> </a:t>
            </a:r>
            <a:r>
              <a:rPr sz="1100" dirty="0">
                <a:latin typeface="Arial"/>
                <a:cs typeface="Arial"/>
              </a:rPr>
              <a:t>on</a:t>
            </a:r>
            <a:r>
              <a:rPr sz="1100" spc="-30" dirty="0">
                <a:latin typeface="Arial"/>
                <a:cs typeface="Arial"/>
              </a:rPr>
              <a:t> </a:t>
            </a:r>
            <a:r>
              <a:rPr sz="1100" spc="-25" dirty="0">
                <a:latin typeface="Arial"/>
                <a:cs typeface="Arial"/>
              </a:rPr>
              <a:t>the </a:t>
            </a:r>
            <a:r>
              <a:rPr sz="1100" u="sng" dirty="0">
                <a:solidFill>
                  <a:srgbClr val="0462C1"/>
                </a:solidFill>
                <a:uFill>
                  <a:solidFill>
                    <a:srgbClr val="0462C1"/>
                  </a:solidFill>
                </a:uFill>
                <a:latin typeface="Arial"/>
                <a:cs typeface="Arial"/>
                <a:hlinkClick r:id="rId2"/>
              </a:rPr>
              <a:t>Employee</a:t>
            </a:r>
            <a:r>
              <a:rPr sz="1100" u="sng" spc="-30" dirty="0">
                <a:solidFill>
                  <a:srgbClr val="0462C1"/>
                </a:solidFill>
                <a:uFill>
                  <a:solidFill>
                    <a:srgbClr val="0462C1"/>
                  </a:solidFill>
                </a:uFill>
                <a:latin typeface="Arial"/>
                <a:cs typeface="Arial"/>
                <a:hlinkClick r:id="rId2"/>
              </a:rPr>
              <a:t> </a:t>
            </a:r>
            <a:r>
              <a:rPr sz="1100" u="sng" dirty="0">
                <a:solidFill>
                  <a:srgbClr val="0462C1"/>
                </a:solidFill>
                <a:uFill>
                  <a:solidFill>
                    <a:srgbClr val="0462C1"/>
                  </a:solidFill>
                </a:uFill>
                <a:latin typeface="Arial"/>
                <a:cs typeface="Arial"/>
                <a:hlinkClick r:id="rId2"/>
              </a:rPr>
              <a:t>Health</a:t>
            </a:r>
            <a:r>
              <a:rPr sz="1100" u="sng" spc="-30" dirty="0">
                <a:solidFill>
                  <a:srgbClr val="0462C1"/>
                </a:solidFill>
                <a:uFill>
                  <a:solidFill>
                    <a:srgbClr val="0462C1"/>
                  </a:solidFill>
                </a:uFill>
                <a:latin typeface="Arial"/>
                <a:cs typeface="Arial"/>
                <a:hlinkClick r:id="rId2"/>
              </a:rPr>
              <a:t> </a:t>
            </a:r>
            <a:r>
              <a:rPr lang="en-US" sz="1100" u="sng" spc="-30" dirty="0">
                <a:solidFill>
                  <a:srgbClr val="0462C1"/>
                </a:solidFill>
                <a:uFill>
                  <a:solidFill>
                    <a:srgbClr val="0462C1"/>
                  </a:solidFill>
                </a:uFill>
                <a:latin typeface="Arial"/>
                <a:cs typeface="Arial"/>
                <a:hlinkClick r:id="rId2"/>
              </a:rPr>
              <a:t>SharePoint </a:t>
            </a:r>
            <a:r>
              <a:rPr sz="1100" u="sng" spc="-10" dirty="0">
                <a:solidFill>
                  <a:srgbClr val="0462C1"/>
                </a:solidFill>
                <a:uFill>
                  <a:solidFill>
                    <a:srgbClr val="0462C1"/>
                  </a:solidFill>
                </a:uFill>
                <a:latin typeface="Arial"/>
                <a:cs typeface="Arial"/>
                <a:hlinkClick r:id="rId2"/>
              </a:rPr>
              <a:t>website</a:t>
            </a:r>
            <a:endParaRPr sz="1100" dirty="0">
              <a:latin typeface="Arial"/>
              <a:cs typeface="Arial"/>
            </a:endParaRPr>
          </a:p>
          <a:p>
            <a:pPr>
              <a:lnSpc>
                <a:spcPct val="100000"/>
              </a:lnSpc>
              <a:spcBef>
                <a:spcPts val="40"/>
              </a:spcBef>
            </a:pPr>
            <a:endParaRPr sz="1000" dirty="0">
              <a:latin typeface="Arial"/>
              <a:cs typeface="Arial"/>
            </a:endParaRPr>
          </a:p>
          <a:p>
            <a:pPr marL="1293495" indent="-156210">
              <a:lnSpc>
                <a:spcPct val="100000"/>
              </a:lnSpc>
              <a:buAutoNum type="arabicPeriod" startAt="3"/>
              <a:tabLst>
                <a:tab pos="1293495" algn="l"/>
              </a:tabLst>
            </a:pPr>
            <a:r>
              <a:rPr sz="1100" dirty="0">
                <a:latin typeface="Arial"/>
                <a:cs typeface="Arial"/>
              </a:rPr>
              <a:t>Exposed</a:t>
            </a:r>
            <a:r>
              <a:rPr sz="1100" spc="-35" dirty="0">
                <a:latin typeface="Arial"/>
                <a:cs typeface="Arial"/>
              </a:rPr>
              <a:t> </a:t>
            </a:r>
            <a:r>
              <a:rPr sz="1100" dirty="0">
                <a:latin typeface="Arial"/>
                <a:cs typeface="Arial"/>
              </a:rPr>
              <a:t>HCW</a:t>
            </a:r>
            <a:r>
              <a:rPr sz="1100" spc="-20" dirty="0">
                <a:latin typeface="Arial"/>
                <a:cs typeface="Arial"/>
              </a:rPr>
              <a:t> </a:t>
            </a:r>
            <a:r>
              <a:rPr sz="1100" dirty="0">
                <a:latin typeface="Arial"/>
                <a:cs typeface="Arial"/>
              </a:rPr>
              <a:t>reports</a:t>
            </a:r>
            <a:r>
              <a:rPr sz="1100" spc="-25" dirty="0">
                <a:latin typeface="Arial"/>
                <a:cs typeface="Arial"/>
              </a:rPr>
              <a:t> </a:t>
            </a:r>
            <a:r>
              <a:rPr sz="1100" dirty="0">
                <a:latin typeface="Arial"/>
                <a:cs typeface="Arial"/>
              </a:rPr>
              <a:t>to</a:t>
            </a:r>
            <a:r>
              <a:rPr sz="1100" spc="-25" dirty="0">
                <a:latin typeface="Arial"/>
                <a:cs typeface="Arial"/>
              </a:rPr>
              <a:t> </a:t>
            </a:r>
            <a:r>
              <a:rPr sz="1100" dirty="0">
                <a:latin typeface="Arial"/>
                <a:cs typeface="Arial"/>
              </a:rPr>
              <a:t>the</a:t>
            </a:r>
            <a:r>
              <a:rPr sz="1100" spc="-25" dirty="0">
                <a:latin typeface="Arial"/>
                <a:cs typeface="Arial"/>
              </a:rPr>
              <a:t> </a:t>
            </a:r>
            <a:r>
              <a:rPr sz="1100" dirty="0">
                <a:latin typeface="Arial"/>
                <a:cs typeface="Arial"/>
              </a:rPr>
              <a:t>ED</a:t>
            </a:r>
            <a:r>
              <a:rPr sz="1100" spc="-5" dirty="0">
                <a:latin typeface="Arial"/>
                <a:cs typeface="Arial"/>
              </a:rPr>
              <a:t> </a:t>
            </a:r>
            <a:r>
              <a:rPr sz="1100" dirty="0">
                <a:latin typeface="Arial"/>
                <a:cs typeface="Arial"/>
              </a:rPr>
              <a:t>-</a:t>
            </a:r>
            <a:r>
              <a:rPr sz="1100" spc="-20" dirty="0">
                <a:latin typeface="Arial"/>
                <a:cs typeface="Arial"/>
              </a:rPr>
              <a:t> </a:t>
            </a:r>
            <a:r>
              <a:rPr sz="1100" dirty="0">
                <a:latin typeface="Arial"/>
                <a:cs typeface="Arial"/>
              </a:rPr>
              <a:t>Patient</a:t>
            </a:r>
            <a:r>
              <a:rPr sz="1100" spc="-20" dirty="0">
                <a:latin typeface="Arial"/>
                <a:cs typeface="Arial"/>
              </a:rPr>
              <a:t> </a:t>
            </a:r>
            <a:r>
              <a:rPr sz="1100" dirty="0">
                <a:latin typeface="Arial"/>
                <a:cs typeface="Arial"/>
              </a:rPr>
              <a:t>Access</a:t>
            </a:r>
            <a:r>
              <a:rPr sz="1100" spc="-10" dirty="0">
                <a:latin typeface="Arial"/>
                <a:cs typeface="Arial"/>
              </a:rPr>
              <a:t> </a:t>
            </a:r>
            <a:r>
              <a:rPr sz="1100" dirty="0">
                <a:latin typeface="Arial"/>
                <a:cs typeface="Arial"/>
              </a:rPr>
              <a:t>for</a:t>
            </a:r>
            <a:r>
              <a:rPr sz="1100" spc="-20" dirty="0">
                <a:latin typeface="Arial"/>
                <a:cs typeface="Arial"/>
              </a:rPr>
              <a:t> </a:t>
            </a:r>
            <a:r>
              <a:rPr sz="1100" spc="-10" dirty="0">
                <a:latin typeface="Arial"/>
                <a:cs typeface="Arial"/>
              </a:rPr>
              <a:t>registration</a:t>
            </a:r>
            <a:endParaRPr sz="1100" dirty="0">
              <a:latin typeface="Arial"/>
              <a:cs typeface="Arial"/>
            </a:endParaRPr>
          </a:p>
          <a:p>
            <a:pPr marL="1749425" lvl="1" indent="-154940">
              <a:lnSpc>
                <a:spcPct val="100000"/>
              </a:lnSpc>
              <a:spcBef>
                <a:spcPts val="85"/>
              </a:spcBef>
              <a:buAutoNum type="alphaLcPeriod"/>
              <a:tabLst>
                <a:tab pos="1749425" algn="l"/>
              </a:tabLst>
            </a:pPr>
            <a:r>
              <a:rPr sz="1100" dirty="0">
                <a:latin typeface="Arial"/>
                <a:cs typeface="Arial"/>
              </a:rPr>
              <a:t>Informs</a:t>
            </a:r>
            <a:r>
              <a:rPr sz="1100" spc="-35" dirty="0">
                <a:latin typeface="Arial"/>
                <a:cs typeface="Arial"/>
              </a:rPr>
              <a:t> </a:t>
            </a:r>
            <a:r>
              <a:rPr sz="1100" dirty="0">
                <a:latin typeface="Arial"/>
                <a:cs typeface="Arial"/>
              </a:rPr>
              <a:t>Patient</a:t>
            </a:r>
            <a:r>
              <a:rPr sz="1100" spc="-15" dirty="0">
                <a:latin typeface="Arial"/>
                <a:cs typeface="Arial"/>
              </a:rPr>
              <a:t> </a:t>
            </a:r>
            <a:r>
              <a:rPr sz="1100" dirty="0">
                <a:latin typeface="Arial"/>
                <a:cs typeface="Arial"/>
              </a:rPr>
              <a:t>Access</a:t>
            </a:r>
            <a:r>
              <a:rPr sz="1100" spc="-15" dirty="0">
                <a:latin typeface="Arial"/>
                <a:cs typeface="Arial"/>
              </a:rPr>
              <a:t> </a:t>
            </a:r>
            <a:r>
              <a:rPr sz="1100" dirty="0">
                <a:latin typeface="Arial"/>
                <a:cs typeface="Arial"/>
              </a:rPr>
              <a:t>this</a:t>
            </a:r>
            <a:r>
              <a:rPr sz="1100" spc="-30" dirty="0">
                <a:latin typeface="Arial"/>
                <a:cs typeface="Arial"/>
              </a:rPr>
              <a:t> </a:t>
            </a:r>
            <a:r>
              <a:rPr sz="1100" dirty="0">
                <a:latin typeface="Arial"/>
                <a:cs typeface="Arial"/>
              </a:rPr>
              <a:t>is</a:t>
            </a:r>
            <a:r>
              <a:rPr sz="1100" spc="-20" dirty="0">
                <a:latin typeface="Arial"/>
                <a:cs typeface="Arial"/>
              </a:rPr>
              <a:t> </a:t>
            </a:r>
            <a:r>
              <a:rPr sz="1100" dirty="0">
                <a:latin typeface="Arial"/>
                <a:cs typeface="Arial"/>
              </a:rPr>
              <a:t>an</a:t>
            </a:r>
            <a:r>
              <a:rPr sz="1100" spc="-10" dirty="0">
                <a:latin typeface="Arial"/>
                <a:cs typeface="Arial"/>
              </a:rPr>
              <a:t> </a:t>
            </a:r>
            <a:r>
              <a:rPr sz="1100" b="1" i="1" dirty="0">
                <a:latin typeface="Arial"/>
                <a:cs typeface="Arial"/>
              </a:rPr>
              <a:t>Employee</a:t>
            </a:r>
            <a:r>
              <a:rPr sz="1100" b="1" i="1" spc="-30" dirty="0">
                <a:latin typeface="Arial"/>
                <a:cs typeface="Arial"/>
              </a:rPr>
              <a:t> </a:t>
            </a:r>
            <a:r>
              <a:rPr sz="1100" b="1" i="1" dirty="0">
                <a:latin typeface="Arial"/>
                <a:cs typeface="Arial"/>
              </a:rPr>
              <a:t>Health</a:t>
            </a:r>
            <a:r>
              <a:rPr sz="1100" b="1" i="1" spc="-30" dirty="0">
                <a:latin typeface="Arial"/>
                <a:cs typeface="Arial"/>
              </a:rPr>
              <a:t> </a:t>
            </a:r>
            <a:r>
              <a:rPr sz="1100" b="1" i="1" spc="-10" dirty="0">
                <a:latin typeface="Arial"/>
                <a:cs typeface="Arial"/>
              </a:rPr>
              <a:t>injury</a:t>
            </a:r>
            <a:endParaRPr sz="1100" dirty="0">
              <a:latin typeface="Arial"/>
              <a:cs typeface="Arial"/>
            </a:endParaRPr>
          </a:p>
          <a:p>
            <a:pPr marL="1750695" lvl="1" indent="-156210">
              <a:lnSpc>
                <a:spcPct val="100000"/>
              </a:lnSpc>
              <a:spcBef>
                <a:spcPts val="70"/>
              </a:spcBef>
              <a:buAutoNum type="alphaLcPeriod"/>
              <a:tabLst>
                <a:tab pos="1750695" algn="l"/>
              </a:tabLst>
            </a:pPr>
            <a:r>
              <a:rPr sz="1100" dirty="0">
                <a:latin typeface="Arial"/>
                <a:cs typeface="Arial"/>
              </a:rPr>
              <a:t>Patient</a:t>
            </a:r>
            <a:r>
              <a:rPr sz="1100" spc="-35" dirty="0">
                <a:latin typeface="Arial"/>
                <a:cs typeface="Arial"/>
              </a:rPr>
              <a:t> </a:t>
            </a:r>
            <a:r>
              <a:rPr sz="1100" dirty="0">
                <a:latin typeface="Arial"/>
                <a:cs typeface="Arial"/>
              </a:rPr>
              <a:t>Access</a:t>
            </a:r>
            <a:r>
              <a:rPr sz="1100" spc="-45" dirty="0">
                <a:latin typeface="Arial"/>
                <a:cs typeface="Arial"/>
              </a:rPr>
              <a:t> </a:t>
            </a:r>
            <a:r>
              <a:rPr sz="1100" dirty="0">
                <a:latin typeface="Arial"/>
                <a:cs typeface="Arial"/>
              </a:rPr>
              <a:t>registers</a:t>
            </a:r>
            <a:r>
              <a:rPr sz="1100" spc="-25" dirty="0">
                <a:latin typeface="Arial"/>
                <a:cs typeface="Arial"/>
              </a:rPr>
              <a:t> </a:t>
            </a:r>
            <a:r>
              <a:rPr sz="1100" dirty="0">
                <a:latin typeface="Arial"/>
                <a:cs typeface="Arial"/>
              </a:rPr>
              <a:t>HCW</a:t>
            </a:r>
            <a:r>
              <a:rPr sz="1100" spc="-40" dirty="0">
                <a:latin typeface="Arial"/>
                <a:cs typeface="Arial"/>
              </a:rPr>
              <a:t> </a:t>
            </a:r>
            <a:r>
              <a:rPr sz="1100" dirty="0">
                <a:latin typeface="Arial"/>
                <a:cs typeface="Arial"/>
              </a:rPr>
              <a:t>as</a:t>
            </a:r>
            <a:r>
              <a:rPr sz="1100" spc="-30" dirty="0">
                <a:latin typeface="Arial"/>
                <a:cs typeface="Arial"/>
              </a:rPr>
              <a:t> </a:t>
            </a:r>
            <a:r>
              <a:rPr sz="1100" dirty="0">
                <a:latin typeface="Arial"/>
                <a:cs typeface="Arial"/>
              </a:rPr>
              <a:t>workers</a:t>
            </a:r>
            <a:r>
              <a:rPr sz="1100" spc="-30" dirty="0">
                <a:latin typeface="Arial"/>
                <a:cs typeface="Arial"/>
              </a:rPr>
              <a:t> </a:t>
            </a:r>
            <a:r>
              <a:rPr sz="1100" dirty="0">
                <a:latin typeface="Arial"/>
                <a:cs typeface="Arial"/>
              </a:rPr>
              <a:t>compensation</a:t>
            </a:r>
            <a:r>
              <a:rPr sz="1100" spc="-30" dirty="0">
                <a:latin typeface="Arial"/>
                <a:cs typeface="Arial"/>
              </a:rPr>
              <a:t> </a:t>
            </a:r>
            <a:r>
              <a:rPr sz="1100" spc="-10" dirty="0">
                <a:latin typeface="Arial"/>
                <a:cs typeface="Arial"/>
              </a:rPr>
              <a:t>insurance</a:t>
            </a:r>
            <a:endParaRPr sz="1100" dirty="0">
              <a:latin typeface="Arial"/>
              <a:cs typeface="Arial"/>
            </a:endParaRPr>
          </a:p>
          <a:p>
            <a:pPr marL="1743075" lvl="1" indent="-148590">
              <a:lnSpc>
                <a:spcPct val="100000"/>
              </a:lnSpc>
              <a:spcBef>
                <a:spcPts val="75"/>
              </a:spcBef>
              <a:buAutoNum type="alphaLcPeriod"/>
              <a:tabLst>
                <a:tab pos="1743075" algn="l"/>
              </a:tabLst>
            </a:pPr>
            <a:r>
              <a:rPr sz="1100" dirty="0">
                <a:latin typeface="Arial"/>
                <a:cs typeface="Arial"/>
              </a:rPr>
              <a:t>HCW</a:t>
            </a:r>
            <a:r>
              <a:rPr sz="1100" spc="-30" dirty="0">
                <a:latin typeface="Arial"/>
                <a:cs typeface="Arial"/>
              </a:rPr>
              <a:t> </a:t>
            </a:r>
            <a:r>
              <a:rPr sz="1100" dirty="0">
                <a:latin typeface="Arial"/>
                <a:cs typeface="Arial"/>
              </a:rPr>
              <a:t>is</a:t>
            </a:r>
            <a:r>
              <a:rPr sz="1100" spc="-15" dirty="0">
                <a:latin typeface="Arial"/>
                <a:cs typeface="Arial"/>
              </a:rPr>
              <a:t> </a:t>
            </a:r>
            <a:r>
              <a:rPr sz="1100" dirty="0">
                <a:latin typeface="Arial"/>
                <a:cs typeface="Arial"/>
              </a:rPr>
              <a:t>evaluated</a:t>
            </a:r>
            <a:r>
              <a:rPr sz="1100" spc="-25" dirty="0">
                <a:latin typeface="Arial"/>
                <a:cs typeface="Arial"/>
              </a:rPr>
              <a:t> </a:t>
            </a:r>
            <a:r>
              <a:rPr sz="1100" dirty="0">
                <a:latin typeface="Arial"/>
                <a:cs typeface="Arial"/>
              </a:rPr>
              <a:t>by</a:t>
            </a:r>
            <a:r>
              <a:rPr sz="1100" spc="-40" dirty="0">
                <a:latin typeface="Arial"/>
                <a:cs typeface="Arial"/>
              </a:rPr>
              <a:t> </a:t>
            </a:r>
            <a:r>
              <a:rPr sz="1100" dirty="0">
                <a:latin typeface="Arial"/>
                <a:cs typeface="Arial"/>
              </a:rPr>
              <a:t>a</a:t>
            </a:r>
            <a:r>
              <a:rPr sz="1100" spc="-20" dirty="0">
                <a:latin typeface="Arial"/>
                <a:cs typeface="Arial"/>
              </a:rPr>
              <a:t> </a:t>
            </a:r>
            <a:r>
              <a:rPr sz="1100" dirty="0">
                <a:latin typeface="Arial"/>
                <a:cs typeface="Arial"/>
              </a:rPr>
              <a:t>Medical</a:t>
            </a:r>
            <a:r>
              <a:rPr sz="1100" spc="-30" dirty="0">
                <a:latin typeface="Arial"/>
                <a:cs typeface="Arial"/>
              </a:rPr>
              <a:t> </a:t>
            </a:r>
            <a:r>
              <a:rPr sz="1100" dirty="0">
                <a:latin typeface="Arial"/>
                <a:cs typeface="Arial"/>
              </a:rPr>
              <a:t>Provider</a:t>
            </a:r>
            <a:r>
              <a:rPr sz="1100" spc="-15" dirty="0">
                <a:latin typeface="Arial"/>
                <a:cs typeface="Arial"/>
              </a:rPr>
              <a:t> </a:t>
            </a:r>
            <a:r>
              <a:rPr sz="1100" dirty="0">
                <a:latin typeface="Arial"/>
                <a:cs typeface="Arial"/>
              </a:rPr>
              <a:t>and</a:t>
            </a:r>
            <a:r>
              <a:rPr sz="1100" spc="-35" dirty="0">
                <a:latin typeface="Arial"/>
                <a:cs typeface="Arial"/>
              </a:rPr>
              <a:t> </a:t>
            </a:r>
            <a:r>
              <a:rPr sz="1100" dirty="0">
                <a:latin typeface="Arial"/>
                <a:cs typeface="Arial"/>
              </a:rPr>
              <a:t>treated,</a:t>
            </a:r>
            <a:r>
              <a:rPr sz="1100" spc="-25" dirty="0">
                <a:latin typeface="Arial"/>
                <a:cs typeface="Arial"/>
              </a:rPr>
              <a:t> </a:t>
            </a:r>
            <a:r>
              <a:rPr sz="1100" dirty="0">
                <a:latin typeface="Arial"/>
                <a:cs typeface="Arial"/>
              </a:rPr>
              <a:t>if</a:t>
            </a:r>
            <a:r>
              <a:rPr sz="1100" spc="-10" dirty="0">
                <a:latin typeface="Arial"/>
                <a:cs typeface="Arial"/>
              </a:rPr>
              <a:t> indicated</a:t>
            </a:r>
            <a:endParaRPr sz="1100" dirty="0">
              <a:latin typeface="Arial"/>
              <a:cs typeface="Arial"/>
            </a:endParaRPr>
          </a:p>
          <a:p>
            <a:pPr lvl="1">
              <a:lnSpc>
                <a:spcPct val="100000"/>
              </a:lnSpc>
              <a:spcBef>
                <a:spcPts val="5"/>
              </a:spcBef>
              <a:buFont typeface="Arial"/>
              <a:buAutoNum type="alphaLcPeriod"/>
            </a:pPr>
            <a:endParaRPr sz="1050" dirty="0">
              <a:latin typeface="Arial"/>
              <a:cs typeface="Arial"/>
            </a:endParaRPr>
          </a:p>
          <a:p>
            <a:pPr marL="1293495" indent="-156210">
              <a:lnSpc>
                <a:spcPct val="100000"/>
              </a:lnSpc>
              <a:buAutoNum type="arabicPeriod" startAt="3"/>
              <a:tabLst>
                <a:tab pos="1293495" algn="l"/>
              </a:tabLst>
            </a:pPr>
            <a:r>
              <a:rPr sz="1100" dirty="0">
                <a:latin typeface="Arial"/>
                <a:cs typeface="Arial"/>
              </a:rPr>
              <a:t>Exposed</a:t>
            </a:r>
            <a:r>
              <a:rPr sz="1100" spc="-40" dirty="0">
                <a:latin typeface="Arial"/>
                <a:cs typeface="Arial"/>
              </a:rPr>
              <a:t> </a:t>
            </a:r>
            <a:r>
              <a:rPr sz="1100" dirty="0">
                <a:latin typeface="Arial"/>
                <a:cs typeface="Arial"/>
              </a:rPr>
              <a:t>HCW</a:t>
            </a:r>
            <a:r>
              <a:rPr sz="1100" spc="-20" dirty="0">
                <a:latin typeface="Arial"/>
                <a:cs typeface="Arial"/>
              </a:rPr>
              <a:t> </a:t>
            </a:r>
            <a:r>
              <a:rPr sz="1100" dirty="0">
                <a:latin typeface="Arial"/>
                <a:cs typeface="Arial"/>
              </a:rPr>
              <a:t>completes</a:t>
            </a:r>
            <a:r>
              <a:rPr sz="1100" spc="-15" dirty="0">
                <a:latin typeface="Arial"/>
                <a:cs typeface="Arial"/>
              </a:rPr>
              <a:t> </a:t>
            </a:r>
            <a:r>
              <a:rPr sz="1100" dirty="0">
                <a:latin typeface="Arial"/>
                <a:cs typeface="Arial"/>
              </a:rPr>
              <a:t>a</a:t>
            </a:r>
            <a:r>
              <a:rPr sz="1100" spc="-25" dirty="0">
                <a:latin typeface="Arial"/>
                <a:cs typeface="Arial"/>
              </a:rPr>
              <a:t> </a:t>
            </a:r>
            <a:r>
              <a:rPr sz="1100" dirty="0">
                <a:latin typeface="Arial"/>
                <a:cs typeface="Arial"/>
              </a:rPr>
              <a:t>B-Safe</a:t>
            </a:r>
            <a:r>
              <a:rPr sz="1100" spc="-20" dirty="0">
                <a:latin typeface="Arial"/>
                <a:cs typeface="Arial"/>
              </a:rPr>
              <a:t> </a:t>
            </a:r>
            <a:r>
              <a:rPr sz="1100" dirty="0">
                <a:latin typeface="Arial"/>
                <a:cs typeface="Arial"/>
              </a:rPr>
              <a:t>prior</a:t>
            </a:r>
            <a:r>
              <a:rPr sz="1100" spc="-20" dirty="0">
                <a:latin typeface="Arial"/>
                <a:cs typeface="Arial"/>
              </a:rPr>
              <a:t> </a:t>
            </a:r>
            <a:r>
              <a:rPr sz="1100" dirty="0">
                <a:latin typeface="Arial"/>
                <a:cs typeface="Arial"/>
              </a:rPr>
              <a:t>to</a:t>
            </a:r>
            <a:r>
              <a:rPr sz="1100" spc="-20" dirty="0">
                <a:latin typeface="Arial"/>
                <a:cs typeface="Arial"/>
              </a:rPr>
              <a:t> </a:t>
            </a:r>
            <a:r>
              <a:rPr sz="1100" dirty="0">
                <a:latin typeface="Arial"/>
                <a:cs typeface="Arial"/>
              </a:rPr>
              <a:t>end</a:t>
            </a:r>
            <a:r>
              <a:rPr sz="1100" spc="-15" dirty="0">
                <a:latin typeface="Arial"/>
                <a:cs typeface="Arial"/>
              </a:rPr>
              <a:t> </a:t>
            </a:r>
            <a:r>
              <a:rPr sz="1100" dirty="0">
                <a:latin typeface="Arial"/>
                <a:cs typeface="Arial"/>
              </a:rPr>
              <a:t>of</a:t>
            </a:r>
            <a:r>
              <a:rPr sz="1100" spc="-15" dirty="0">
                <a:latin typeface="Arial"/>
                <a:cs typeface="Arial"/>
              </a:rPr>
              <a:t> </a:t>
            </a:r>
            <a:r>
              <a:rPr sz="1100" spc="-20" dirty="0">
                <a:latin typeface="Arial"/>
                <a:cs typeface="Arial"/>
              </a:rPr>
              <a:t>shift</a:t>
            </a:r>
            <a:r>
              <a:rPr lang="en-US" sz="1100" spc="-20" dirty="0">
                <a:latin typeface="Arial"/>
                <a:cs typeface="Arial"/>
              </a:rPr>
              <a:t>.  Please use the employee’s name for the “Person Affected and MRN” field on the B-Safe report. </a:t>
            </a:r>
            <a:endParaRPr sz="1100" dirty="0">
              <a:latin typeface="Arial"/>
              <a:cs typeface="Arial"/>
            </a:endParaRPr>
          </a:p>
          <a:p>
            <a:pPr>
              <a:lnSpc>
                <a:spcPct val="100000"/>
              </a:lnSpc>
              <a:spcBef>
                <a:spcPts val="35"/>
              </a:spcBef>
              <a:buFont typeface="Arial"/>
              <a:buAutoNum type="arabicPeriod" startAt="3"/>
            </a:pPr>
            <a:endParaRPr sz="1100" dirty="0">
              <a:latin typeface="Arial"/>
              <a:cs typeface="Arial"/>
            </a:endParaRPr>
          </a:p>
          <a:p>
            <a:pPr marL="1137285" marR="252095" indent="156210">
              <a:lnSpc>
                <a:spcPts val="1260"/>
              </a:lnSpc>
              <a:spcBef>
                <a:spcPts val="5"/>
              </a:spcBef>
              <a:buAutoNum type="arabicPeriod" startAt="3"/>
              <a:tabLst>
                <a:tab pos="1293495" algn="l"/>
              </a:tabLst>
            </a:pPr>
            <a:r>
              <a:rPr sz="1100" dirty="0">
                <a:latin typeface="Arial"/>
                <a:cs typeface="Arial"/>
              </a:rPr>
              <a:t>Exposed</a:t>
            </a:r>
            <a:r>
              <a:rPr sz="1100" spc="-40" dirty="0">
                <a:latin typeface="Arial"/>
                <a:cs typeface="Arial"/>
              </a:rPr>
              <a:t> </a:t>
            </a:r>
            <a:r>
              <a:rPr sz="1100" dirty="0">
                <a:latin typeface="Arial"/>
                <a:cs typeface="Arial"/>
              </a:rPr>
              <a:t>HCW</a:t>
            </a:r>
            <a:r>
              <a:rPr sz="1100" spc="-25" dirty="0">
                <a:latin typeface="Arial"/>
                <a:cs typeface="Arial"/>
              </a:rPr>
              <a:t> </a:t>
            </a:r>
            <a:r>
              <a:rPr sz="1100" dirty="0">
                <a:latin typeface="Arial"/>
                <a:cs typeface="Arial"/>
              </a:rPr>
              <a:t>follows</a:t>
            </a:r>
            <a:r>
              <a:rPr sz="1100" spc="-15" dirty="0">
                <a:latin typeface="Arial"/>
                <a:cs typeface="Arial"/>
              </a:rPr>
              <a:t> </a:t>
            </a:r>
            <a:r>
              <a:rPr sz="1100" dirty="0">
                <a:latin typeface="Arial"/>
                <a:cs typeface="Arial"/>
              </a:rPr>
              <a:t>up</a:t>
            </a:r>
            <a:r>
              <a:rPr sz="1100" spc="-15" dirty="0">
                <a:latin typeface="Arial"/>
                <a:cs typeface="Arial"/>
              </a:rPr>
              <a:t> </a:t>
            </a:r>
            <a:r>
              <a:rPr sz="1100" dirty="0">
                <a:latin typeface="Arial"/>
                <a:cs typeface="Arial"/>
              </a:rPr>
              <a:t>with</a:t>
            </a:r>
            <a:r>
              <a:rPr sz="1100" spc="-30" dirty="0">
                <a:latin typeface="Arial"/>
                <a:cs typeface="Arial"/>
              </a:rPr>
              <a:t> </a:t>
            </a:r>
            <a:r>
              <a:rPr sz="1100" dirty="0">
                <a:latin typeface="Arial"/>
                <a:cs typeface="Arial"/>
              </a:rPr>
              <a:t>Employee</a:t>
            </a:r>
            <a:r>
              <a:rPr sz="1100" spc="-20" dirty="0">
                <a:latin typeface="Arial"/>
                <a:cs typeface="Arial"/>
              </a:rPr>
              <a:t> </a:t>
            </a:r>
            <a:r>
              <a:rPr sz="1100" dirty="0">
                <a:latin typeface="Arial"/>
                <a:cs typeface="Arial"/>
              </a:rPr>
              <a:t>Health</a:t>
            </a:r>
            <a:r>
              <a:rPr sz="1100" spc="-15" dirty="0">
                <a:latin typeface="Arial"/>
                <a:cs typeface="Arial"/>
              </a:rPr>
              <a:t> </a:t>
            </a:r>
            <a:r>
              <a:rPr sz="1100" dirty="0">
                <a:latin typeface="Arial"/>
                <a:cs typeface="Arial"/>
              </a:rPr>
              <a:t>nurse</a:t>
            </a:r>
            <a:r>
              <a:rPr sz="1100" spc="-30" dirty="0">
                <a:latin typeface="Arial"/>
                <a:cs typeface="Arial"/>
              </a:rPr>
              <a:t> </a:t>
            </a:r>
            <a:r>
              <a:rPr sz="1100" dirty="0">
                <a:latin typeface="Arial"/>
                <a:cs typeface="Arial"/>
              </a:rPr>
              <a:t>after</a:t>
            </a:r>
            <a:r>
              <a:rPr sz="1100" spc="-25" dirty="0">
                <a:latin typeface="Arial"/>
                <a:cs typeface="Arial"/>
              </a:rPr>
              <a:t> </a:t>
            </a:r>
            <a:r>
              <a:rPr sz="1100" dirty="0">
                <a:latin typeface="Arial"/>
                <a:cs typeface="Arial"/>
              </a:rPr>
              <a:t>ED</a:t>
            </a:r>
            <a:r>
              <a:rPr sz="1100" spc="-15" dirty="0">
                <a:latin typeface="Arial"/>
                <a:cs typeface="Arial"/>
              </a:rPr>
              <a:t> </a:t>
            </a:r>
            <a:r>
              <a:rPr sz="1100" dirty="0">
                <a:latin typeface="Arial"/>
                <a:cs typeface="Arial"/>
              </a:rPr>
              <a:t>visit</a:t>
            </a:r>
            <a:r>
              <a:rPr sz="1100" spc="-25" dirty="0">
                <a:latin typeface="Arial"/>
                <a:cs typeface="Arial"/>
              </a:rPr>
              <a:t> </a:t>
            </a:r>
            <a:r>
              <a:rPr sz="1100" dirty="0">
                <a:latin typeface="Arial"/>
                <a:cs typeface="Arial"/>
              </a:rPr>
              <a:t>or</a:t>
            </a:r>
            <a:r>
              <a:rPr sz="1100" spc="-35" dirty="0">
                <a:latin typeface="Arial"/>
                <a:cs typeface="Arial"/>
              </a:rPr>
              <a:t> </a:t>
            </a:r>
            <a:r>
              <a:rPr sz="1100" spc="-20" dirty="0">
                <a:latin typeface="Arial"/>
                <a:cs typeface="Arial"/>
              </a:rPr>
              <a:t>next </a:t>
            </a:r>
            <a:r>
              <a:rPr sz="1100" dirty="0">
                <a:latin typeface="Arial"/>
                <a:cs typeface="Arial"/>
              </a:rPr>
              <a:t>business</a:t>
            </a:r>
            <a:r>
              <a:rPr sz="1100" spc="-25" dirty="0">
                <a:latin typeface="Arial"/>
                <a:cs typeface="Arial"/>
              </a:rPr>
              <a:t> </a:t>
            </a:r>
            <a:r>
              <a:rPr sz="1100" dirty="0">
                <a:latin typeface="Arial"/>
                <a:cs typeface="Arial"/>
              </a:rPr>
              <a:t>day</a:t>
            </a:r>
            <a:r>
              <a:rPr sz="1100" spc="-25" dirty="0">
                <a:latin typeface="Arial"/>
                <a:cs typeface="Arial"/>
              </a:rPr>
              <a:t> </a:t>
            </a:r>
            <a:r>
              <a:rPr sz="1100" dirty="0">
                <a:latin typeface="Arial"/>
                <a:cs typeface="Arial"/>
              </a:rPr>
              <a:t>to</a:t>
            </a:r>
            <a:r>
              <a:rPr sz="1100" spc="-25" dirty="0">
                <a:latin typeface="Arial"/>
                <a:cs typeface="Arial"/>
              </a:rPr>
              <a:t> </a:t>
            </a:r>
            <a:r>
              <a:rPr sz="1100" dirty="0">
                <a:latin typeface="Arial"/>
                <a:cs typeface="Arial"/>
              </a:rPr>
              <a:t>discuss</a:t>
            </a:r>
            <a:r>
              <a:rPr sz="1100" spc="-25" dirty="0">
                <a:latin typeface="Arial"/>
                <a:cs typeface="Arial"/>
              </a:rPr>
              <a:t> </a:t>
            </a:r>
            <a:r>
              <a:rPr sz="1100" dirty="0">
                <a:latin typeface="Arial"/>
                <a:cs typeface="Arial"/>
              </a:rPr>
              <a:t>status</a:t>
            </a:r>
            <a:r>
              <a:rPr sz="1100" spc="-30" dirty="0">
                <a:latin typeface="Arial"/>
                <a:cs typeface="Arial"/>
              </a:rPr>
              <a:t> </a:t>
            </a:r>
            <a:r>
              <a:rPr sz="1100" dirty="0">
                <a:latin typeface="Arial"/>
                <a:cs typeface="Arial"/>
              </a:rPr>
              <a:t>of</a:t>
            </a:r>
            <a:r>
              <a:rPr sz="1100" spc="-20" dirty="0">
                <a:latin typeface="Arial"/>
                <a:cs typeface="Arial"/>
              </a:rPr>
              <a:t> </a:t>
            </a:r>
            <a:r>
              <a:rPr sz="1100" dirty="0">
                <a:latin typeface="Arial"/>
                <a:cs typeface="Arial"/>
              </a:rPr>
              <a:t>exposure</a:t>
            </a:r>
            <a:r>
              <a:rPr sz="1100" spc="-15" dirty="0">
                <a:latin typeface="Arial"/>
                <a:cs typeface="Arial"/>
              </a:rPr>
              <a:t> </a:t>
            </a:r>
            <a:r>
              <a:rPr sz="1100" dirty="0">
                <a:latin typeface="Arial"/>
                <a:cs typeface="Arial"/>
              </a:rPr>
              <a:t>and</a:t>
            </a:r>
            <a:r>
              <a:rPr sz="1100" spc="-25" dirty="0">
                <a:latin typeface="Arial"/>
                <a:cs typeface="Arial"/>
              </a:rPr>
              <a:t> </a:t>
            </a:r>
            <a:r>
              <a:rPr sz="1100" dirty="0">
                <a:latin typeface="Arial"/>
                <a:cs typeface="Arial"/>
              </a:rPr>
              <a:t>if</a:t>
            </a:r>
            <a:r>
              <a:rPr sz="1100" spc="-25" dirty="0">
                <a:latin typeface="Arial"/>
                <a:cs typeface="Arial"/>
              </a:rPr>
              <a:t> </a:t>
            </a:r>
            <a:r>
              <a:rPr sz="1100" dirty="0">
                <a:latin typeface="Arial"/>
                <a:cs typeface="Arial"/>
              </a:rPr>
              <a:t>further</a:t>
            </a:r>
            <a:r>
              <a:rPr sz="1100" spc="-20" dirty="0">
                <a:latin typeface="Arial"/>
                <a:cs typeface="Arial"/>
              </a:rPr>
              <a:t> </a:t>
            </a:r>
            <a:r>
              <a:rPr sz="1100" dirty="0">
                <a:latin typeface="Arial"/>
                <a:cs typeface="Arial"/>
              </a:rPr>
              <a:t>follow</a:t>
            </a:r>
            <a:r>
              <a:rPr sz="1100" spc="-20" dirty="0">
                <a:latin typeface="Arial"/>
                <a:cs typeface="Arial"/>
              </a:rPr>
              <a:t> </a:t>
            </a:r>
            <a:r>
              <a:rPr sz="1100" dirty="0">
                <a:latin typeface="Arial"/>
                <a:cs typeface="Arial"/>
              </a:rPr>
              <a:t>up</a:t>
            </a:r>
            <a:r>
              <a:rPr sz="1100" spc="-15" dirty="0">
                <a:latin typeface="Arial"/>
                <a:cs typeface="Arial"/>
              </a:rPr>
              <a:t> </a:t>
            </a:r>
            <a:r>
              <a:rPr sz="1100" dirty="0">
                <a:latin typeface="Arial"/>
                <a:cs typeface="Arial"/>
              </a:rPr>
              <a:t>is</a:t>
            </a:r>
            <a:r>
              <a:rPr sz="1100" spc="-25" dirty="0">
                <a:latin typeface="Arial"/>
                <a:cs typeface="Arial"/>
              </a:rPr>
              <a:t> </a:t>
            </a:r>
            <a:r>
              <a:rPr sz="1100" spc="-10" dirty="0">
                <a:latin typeface="Arial"/>
                <a:cs typeface="Arial"/>
              </a:rPr>
              <a:t>required</a:t>
            </a:r>
            <a:r>
              <a:rPr lang="en-US" sz="1100" spc="-10" dirty="0">
                <a:latin typeface="Arial"/>
                <a:cs typeface="Arial"/>
              </a:rPr>
              <a:t>. </a:t>
            </a:r>
            <a:endParaRPr sz="1100" dirty="0">
              <a:latin typeface="Arial"/>
              <a:cs typeface="Arial"/>
            </a:endParaRPr>
          </a:p>
          <a:p>
            <a:pPr>
              <a:lnSpc>
                <a:spcPct val="100000"/>
              </a:lnSpc>
              <a:spcBef>
                <a:spcPts val="5"/>
              </a:spcBef>
              <a:buFont typeface="Arial"/>
              <a:buAutoNum type="arabicPeriod" startAt="3"/>
            </a:pPr>
            <a:endParaRPr sz="1100" dirty="0">
              <a:latin typeface="Arial"/>
              <a:cs typeface="Arial"/>
            </a:endParaRPr>
          </a:p>
          <a:p>
            <a:pPr marL="1137285" marR="5080" indent="-13970">
              <a:lnSpc>
                <a:spcPts val="1260"/>
              </a:lnSpc>
              <a:spcBef>
                <a:spcPts val="5"/>
              </a:spcBef>
              <a:buAutoNum type="arabicPeriod" startAt="3"/>
              <a:tabLst>
                <a:tab pos="1252855" algn="l"/>
              </a:tabLst>
            </a:pPr>
            <a:r>
              <a:rPr sz="1100" dirty="0">
                <a:latin typeface="Arial"/>
                <a:cs typeface="Arial"/>
              </a:rPr>
              <a:t>	Contract</a:t>
            </a:r>
            <a:r>
              <a:rPr sz="1100" spc="-20" dirty="0">
                <a:latin typeface="Arial"/>
                <a:cs typeface="Arial"/>
              </a:rPr>
              <a:t> </a:t>
            </a:r>
            <a:r>
              <a:rPr sz="1100" dirty="0">
                <a:latin typeface="Arial"/>
                <a:cs typeface="Arial"/>
              </a:rPr>
              <a:t>staff</a:t>
            </a:r>
            <a:r>
              <a:rPr sz="1100" spc="-20" dirty="0">
                <a:latin typeface="Arial"/>
                <a:cs typeface="Arial"/>
              </a:rPr>
              <a:t> </a:t>
            </a:r>
            <a:r>
              <a:rPr sz="1100" dirty="0">
                <a:latin typeface="Arial"/>
                <a:cs typeface="Arial"/>
              </a:rPr>
              <a:t>follow</a:t>
            </a:r>
            <a:r>
              <a:rPr sz="1100" spc="-20" dirty="0">
                <a:latin typeface="Arial"/>
                <a:cs typeface="Arial"/>
              </a:rPr>
              <a:t> </a:t>
            </a:r>
            <a:r>
              <a:rPr sz="1100" dirty="0">
                <a:latin typeface="Arial"/>
                <a:cs typeface="Arial"/>
              </a:rPr>
              <a:t>up</a:t>
            </a:r>
            <a:r>
              <a:rPr sz="1100" spc="-25" dirty="0">
                <a:latin typeface="Arial"/>
                <a:cs typeface="Arial"/>
              </a:rPr>
              <a:t> </a:t>
            </a:r>
            <a:r>
              <a:rPr sz="1100" dirty="0">
                <a:latin typeface="Arial"/>
                <a:cs typeface="Arial"/>
              </a:rPr>
              <a:t>with</a:t>
            </a:r>
            <a:r>
              <a:rPr sz="1100" spc="-15" dirty="0">
                <a:latin typeface="Arial"/>
                <a:cs typeface="Arial"/>
              </a:rPr>
              <a:t> </a:t>
            </a:r>
            <a:r>
              <a:rPr sz="1100" spc="-10" dirty="0">
                <a:latin typeface="Arial"/>
                <a:cs typeface="Arial"/>
              </a:rPr>
              <a:t>employer/Educational</a:t>
            </a:r>
            <a:r>
              <a:rPr sz="1100" spc="-15" dirty="0">
                <a:latin typeface="Arial"/>
                <a:cs typeface="Arial"/>
              </a:rPr>
              <a:t> </a:t>
            </a:r>
            <a:r>
              <a:rPr sz="1100" dirty="0">
                <a:latin typeface="Arial"/>
                <a:cs typeface="Arial"/>
              </a:rPr>
              <a:t>facility</a:t>
            </a:r>
            <a:r>
              <a:rPr sz="1100" spc="-10" dirty="0">
                <a:latin typeface="Arial"/>
                <a:cs typeface="Arial"/>
              </a:rPr>
              <a:t> </a:t>
            </a:r>
            <a:r>
              <a:rPr sz="1100" dirty="0">
                <a:latin typeface="Arial"/>
                <a:cs typeface="Arial"/>
              </a:rPr>
              <a:t>after</a:t>
            </a:r>
            <a:r>
              <a:rPr sz="1100" spc="-10" dirty="0">
                <a:latin typeface="Arial"/>
                <a:cs typeface="Arial"/>
              </a:rPr>
              <a:t> </a:t>
            </a:r>
            <a:r>
              <a:rPr sz="1100" dirty="0">
                <a:latin typeface="Arial"/>
                <a:cs typeface="Arial"/>
              </a:rPr>
              <a:t>Employee</a:t>
            </a:r>
            <a:r>
              <a:rPr sz="1100" spc="-10" dirty="0">
                <a:latin typeface="Arial"/>
                <a:cs typeface="Arial"/>
              </a:rPr>
              <a:t> Health visit.</a:t>
            </a:r>
            <a:endParaRPr sz="1100" dirty="0">
              <a:latin typeface="Arial"/>
              <a:cs typeface="Arial"/>
            </a:endParaRPr>
          </a:p>
          <a:p>
            <a:pPr marL="2051685" marR="129539" indent="-228600">
              <a:lnSpc>
                <a:spcPts val="1260"/>
              </a:lnSpc>
              <a:spcBef>
                <a:spcPts val="80"/>
              </a:spcBef>
              <a:buFont typeface="Symbol"/>
              <a:buChar char=""/>
              <a:tabLst>
                <a:tab pos="2051685" algn="l"/>
              </a:tabLst>
            </a:pPr>
            <a:r>
              <a:rPr sz="1100" dirty="0">
                <a:latin typeface="Arial"/>
                <a:cs typeface="Arial"/>
              </a:rPr>
              <a:t>Update</a:t>
            </a:r>
            <a:r>
              <a:rPr sz="1100" spc="-45" dirty="0">
                <a:latin typeface="Arial"/>
                <a:cs typeface="Arial"/>
              </a:rPr>
              <a:t> </a:t>
            </a:r>
            <a:r>
              <a:rPr sz="1100" dirty="0">
                <a:latin typeface="Arial"/>
                <a:cs typeface="Arial"/>
              </a:rPr>
              <a:t>Patient</a:t>
            </a:r>
            <a:r>
              <a:rPr sz="1100" spc="-30" dirty="0">
                <a:latin typeface="Arial"/>
                <a:cs typeface="Arial"/>
              </a:rPr>
              <a:t> </a:t>
            </a:r>
            <a:r>
              <a:rPr sz="1100" dirty="0">
                <a:latin typeface="Arial"/>
                <a:cs typeface="Arial"/>
              </a:rPr>
              <a:t>Access</a:t>
            </a:r>
            <a:r>
              <a:rPr sz="1100" spc="-35" dirty="0">
                <a:latin typeface="Arial"/>
                <a:cs typeface="Arial"/>
              </a:rPr>
              <a:t> </a:t>
            </a:r>
            <a:r>
              <a:rPr sz="1100" dirty="0">
                <a:latin typeface="Arial"/>
                <a:cs typeface="Arial"/>
              </a:rPr>
              <a:t>with</a:t>
            </a:r>
            <a:r>
              <a:rPr sz="1100" spc="-35" dirty="0">
                <a:latin typeface="Arial"/>
                <a:cs typeface="Arial"/>
              </a:rPr>
              <a:t> </a:t>
            </a:r>
            <a:r>
              <a:rPr sz="1100" dirty="0">
                <a:latin typeface="Arial"/>
                <a:cs typeface="Arial"/>
              </a:rPr>
              <a:t>workers</a:t>
            </a:r>
            <a:r>
              <a:rPr sz="1100" spc="-35" dirty="0">
                <a:latin typeface="Arial"/>
                <a:cs typeface="Arial"/>
              </a:rPr>
              <a:t> </a:t>
            </a:r>
            <a:r>
              <a:rPr sz="1100" dirty="0">
                <a:latin typeface="Arial"/>
                <a:cs typeface="Arial"/>
              </a:rPr>
              <a:t>compensation</a:t>
            </a:r>
            <a:r>
              <a:rPr sz="1100" spc="-25" dirty="0">
                <a:latin typeface="Arial"/>
                <a:cs typeface="Arial"/>
              </a:rPr>
              <a:t> </a:t>
            </a:r>
            <a:r>
              <a:rPr sz="1100" dirty="0">
                <a:latin typeface="Arial"/>
                <a:cs typeface="Arial"/>
              </a:rPr>
              <a:t>claim</a:t>
            </a:r>
            <a:r>
              <a:rPr sz="1100" spc="-30" dirty="0">
                <a:latin typeface="Arial"/>
                <a:cs typeface="Arial"/>
              </a:rPr>
              <a:t> </a:t>
            </a:r>
            <a:r>
              <a:rPr sz="1100" spc="-10" dirty="0">
                <a:latin typeface="Arial"/>
                <a:cs typeface="Arial"/>
              </a:rPr>
              <a:t>number </a:t>
            </a:r>
            <a:r>
              <a:rPr sz="1100" dirty="0">
                <a:latin typeface="Arial"/>
                <a:cs typeface="Arial"/>
              </a:rPr>
              <a:t>within</a:t>
            </a:r>
            <a:r>
              <a:rPr sz="1100" spc="-20" dirty="0">
                <a:latin typeface="Arial"/>
                <a:cs typeface="Arial"/>
              </a:rPr>
              <a:t> </a:t>
            </a:r>
            <a:r>
              <a:rPr sz="1100" dirty="0">
                <a:latin typeface="Arial"/>
                <a:cs typeface="Arial"/>
              </a:rPr>
              <a:t>5</a:t>
            </a:r>
            <a:r>
              <a:rPr sz="1100" spc="-15" dirty="0">
                <a:latin typeface="Arial"/>
                <a:cs typeface="Arial"/>
              </a:rPr>
              <a:t> </a:t>
            </a:r>
            <a:r>
              <a:rPr sz="1100" dirty="0">
                <a:latin typeface="Arial"/>
                <a:cs typeface="Arial"/>
              </a:rPr>
              <a:t>days</a:t>
            </a:r>
            <a:r>
              <a:rPr sz="1100" spc="-25" dirty="0">
                <a:latin typeface="Arial"/>
                <a:cs typeface="Arial"/>
              </a:rPr>
              <a:t> </a:t>
            </a:r>
            <a:r>
              <a:rPr sz="1100" dirty="0">
                <a:latin typeface="Arial"/>
                <a:cs typeface="Arial"/>
              </a:rPr>
              <a:t>of</a:t>
            </a:r>
            <a:r>
              <a:rPr sz="1100" spc="-25" dirty="0">
                <a:latin typeface="Arial"/>
                <a:cs typeface="Arial"/>
              </a:rPr>
              <a:t> </a:t>
            </a:r>
            <a:r>
              <a:rPr sz="1100" dirty="0">
                <a:latin typeface="Arial"/>
                <a:cs typeface="Arial"/>
              </a:rPr>
              <a:t>injury/exposure</a:t>
            </a:r>
            <a:r>
              <a:rPr sz="1100" spc="-25" dirty="0">
                <a:latin typeface="Arial"/>
                <a:cs typeface="Arial"/>
              </a:rPr>
              <a:t> </a:t>
            </a:r>
            <a:r>
              <a:rPr sz="1100" dirty="0">
                <a:latin typeface="Arial"/>
                <a:cs typeface="Arial"/>
              </a:rPr>
              <a:t>to</a:t>
            </a:r>
            <a:r>
              <a:rPr sz="1100" spc="-20" dirty="0">
                <a:latin typeface="Arial"/>
                <a:cs typeface="Arial"/>
              </a:rPr>
              <a:t> </a:t>
            </a:r>
            <a:r>
              <a:rPr sz="1100" dirty="0">
                <a:latin typeface="Arial"/>
                <a:cs typeface="Arial"/>
              </a:rPr>
              <a:t>avoid</a:t>
            </a:r>
            <a:r>
              <a:rPr sz="1100" spc="-25" dirty="0">
                <a:latin typeface="Arial"/>
                <a:cs typeface="Arial"/>
              </a:rPr>
              <a:t> </a:t>
            </a:r>
            <a:r>
              <a:rPr sz="1100" dirty="0">
                <a:latin typeface="Arial"/>
                <a:cs typeface="Arial"/>
              </a:rPr>
              <a:t>self-</a:t>
            </a:r>
            <a:r>
              <a:rPr sz="1100" spc="-20" dirty="0">
                <a:latin typeface="Arial"/>
                <a:cs typeface="Arial"/>
              </a:rPr>
              <a:t> pay.</a:t>
            </a:r>
            <a:endParaRPr sz="1100" dirty="0">
              <a:latin typeface="Arial"/>
              <a:cs typeface="Arial"/>
            </a:endParaRPr>
          </a:p>
          <a:p>
            <a:pPr>
              <a:lnSpc>
                <a:spcPct val="100000"/>
              </a:lnSpc>
              <a:spcBef>
                <a:spcPts val="35"/>
              </a:spcBef>
            </a:pPr>
            <a:endParaRPr sz="1750" dirty="0">
              <a:latin typeface="Arial"/>
              <a:cs typeface="Arial"/>
            </a:endParaRPr>
          </a:p>
        </p:txBody>
      </p:sp>
      <p:sp>
        <p:nvSpPr>
          <p:cNvPr id="10" name="TextBox 9">
            <a:extLst>
              <a:ext uri="{FF2B5EF4-FFF2-40B4-BE49-F238E27FC236}">
                <a16:creationId xmlns:a16="http://schemas.microsoft.com/office/drawing/2014/main" id="{E9543676-DEBC-6C13-A44A-A8B31A19A899}"/>
              </a:ext>
            </a:extLst>
          </p:cNvPr>
          <p:cNvSpPr txBox="1"/>
          <p:nvPr/>
        </p:nvSpPr>
        <p:spPr>
          <a:xfrm>
            <a:off x="368300" y="341437"/>
            <a:ext cx="10241068" cy="1200329"/>
          </a:xfrm>
          <a:prstGeom prst="rect">
            <a:avLst/>
          </a:prstGeom>
          <a:noFill/>
        </p:spPr>
        <p:txBody>
          <a:bodyPr wrap="square">
            <a:spAutoFit/>
          </a:bodyPr>
          <a:lstStyle/>
          <a:p>
            <a:pPr marL="12700">
              <a:lnSpc>
                <a:spcPct val="100000"/>
              </a:lnSpc>
              <a:spcBef>
                <a:spcPts val="95"/>
              </a:spcBef>
            </a:pPr>
            <a:r>
              <a:rPr lang="en-US" sz="3600" spc="95" dirty="0">
                <a:solidFill>
                  <a:schemeClr val="bg1">
                    <a:lumMod val="50000"/>
                  </a:schemeClr>
                </a:solidFill>
                <a:latin typeface="Georgia" panose="02040502050405020303" pitchFamily="18" charset="0"/>
              </a:rPr>
              <a:t>Healthcare</a:t>
            </a:r>
            <a:r>
              <a:rPr lang="en-US" sz="3600" dirty="0">
                <a:solidFill>
                  <a:schemeClr val="bg1">
                    <a:lumMod val="50000"/>
                  </a:schemeClr>
                </a:solidFill>
                <a:latin typeface="Georgia" panose="02040502050405020303" pitchFamily="18" charset="0"/>
              </a:rPr>
              <a:t> </a:t>
            </a:r>
            <a:r>
              <a:rPr lang="en-US" sz="3600" spc="105" dirty="0">
                <a:solidFill>
                  <a:schemeClr val="bg1">
                    <a:lumMod val="50000"/>
                  </a:schemeClr>
                </a:solidFill>
                <a:latin typeface="Georgia" panose="02040502050405020303" pitchFamily="18" charset="0"/>
              </a:rPr>
              <a:t>worker</a:t>
            </a:r>
            <a:r>
              <a:rPr lang="en-US" sz="3600" dirty="0">
                <a:solidFill>
                  <a:schemeClr val="bg1">
                    <a:lumMod val="50000"/>
                  </a:schemeClr>
                </a:solidFill>
                <a:latin typeface="Georgia" panose="02040502050405020303" pitchFamily="18" charset="0"/>
              </a:rPr>
              <a:t> </a:t>
            </a:r>
            <a:r>
              <a:rPr lang="en-US" sz="3600" spc="125" dirty="0">
                <a:solidFill>
                  <a:schemeClr val="bg1">
                    <a:lumMod val="50000"/>
                  </a:schemeClr>
                </a:solidFill>
                <a:latin typeface="Georgia" panose="02040502050405020303" pitchFamily="18" charset="0"/>
              </a:rPr>
              <a:t>(HCW)</a:t>
            </a:r>
            <a:r>
              <a:rPr lang="en-US" sz="3600" spc="5" dirty="0">
                <a:solidFill>
                  <a:schemeClr val="bg1">
                    <a:lumMod val="50000"/>
                  </a:schemeClr>
                </a:solidFill>
                <a:latin typeface="Georgia" panose="02040502050405020303" pitchFamily="18" charset="0"/>
              </a:rPr>
              <a:t> </a:t>
            </a:r>
            <a:r>
              <a:rPr lang="en-US" sz="3600" spc="95" dirty="0">
                <a:solidFill>
                  <a:schemeClr val="bg1">
                    <a:lumMod val="50000"/>
                  </a:schemeClr>
                </a:solidFill>
                <a:latin typeface="Georgia" panose="02040502050405020303" pitchFamily="18" charset="0"/>
              </a:rPr>
              <a:t>blood</a:t>
            </a:r>
            <a:r>
              <a:rPr lang="en-US" sz="3600" spc="5" dirty="0">
                <a:solidFill>
                  <a:schemeClr val="bg1">
                    <a:lumMod val="50000"/>
                  </a:schemeClr>
                </a:solidFill>
                <a:latin typeface="Georgia" panose="02040502050405020303" pitchFamily="18" charset="0"/>
              </a:rPr>
              <a:t> </a:t>
            </a:r>
            <a:r>
              <a:rPr lang="en-US" sz="3600" spc="114" dirty="0">
                <a:solidFill>
                  <a:schemeClr val="bg1">
                    <a:lumMod val="50000"/>
                  </a:schemeClr>
                </a:solidFill>
                <a:latin typeface="Georgia" panose="02040502050405020303" pitchFamily="18" charset="0"/>
              </a:rPr>
              <a:t>and</a:t>
            </a:r>
            <a:r>
              <a:rPr lang="en-US" sz="3600" spc="-5" dirty="0">
                <a:solidFill>
                  <a:schemeClr val="bg1">
                    <a:lumMod val="50000"/>
                  </a:schemeClr>
                </a:solidFill>
                <a:latin typeface="Georgia" panose="02040502050405020303" pitchFamily="18" charset="0"/>
              </a:rPr>
              <a:t> </a:t>
            </a:r>
            <a:r>
              <a:rPr lang="en-US" sz="3600" spc="114" dirty="0">
                <a:solidFill>
                  <a:schemeClr val="bg1">
                    <a:lumMod val="50000"/>
                  </a:schemeClr>
                </a:solidFill>
                <a:latin typeface="Georgia" panose="02040502050405020303" pitchFamily="18" charset="0"/>
              </a:rPr>
              <a:t>body</a:t>
            </a:r>
            <a:r>
              <a:rPr lang="en-US" sz="3600" spc="5" dirty="0">
                <a:solidFill>
                  <a:schemeClr val="bg1">
                    <a:lumMod val="50000"/>
                  </a:schemeClr>
                </a:solidFill>
                <a:latin typeface="Georgia" panose="02040502050405020303" pitchFamily="18" charset="0"/>
              </a:rPr>
              <a:t> </a:t>
            </a:r>
            <a:r>
              <a:rPr lang="en-US" sz="3600" spc="75" dirty="0">
                <a:solidFill>
                  <a:schemeClr val="bg1">
                    <a:lumMod val="50000"/>
                  </a:schemeClr>
                </a:solidFill>
                <a:latin typeface="Georgia" panose="02040502050405020303" pitchFamily="18" charset="0"/>
              </a:rPr>
              <a:t>fluid</a:t>
            </a:r>
            <a:r>
              <a:rPr lang="en-US" sz="3600" spc="-10" dirty="0">
                <a:solidFill>
                  <a:schemeClr val="bg1">
                    <a:lumMod val="50000"/>
                  </a:schemeClr>
                </a:solidFill>
                <a:latin typeface="Georgia" panose="02040502050405020303" pitchFamily="18" charset="0"/>
              </a:rPr>
              <a:t> </a:t>
            </a:r>
            <a:r>
              <a:rPr lang="en-US" sz="3600" spc="95" dirty="0">
                <a:solidFill>
                  <a:schemeClr val="bg1">
                    <a:lumMod val="50000"/>
                  </a:schemeClr>
                </a:solidFill>
                <a:latin typeface="Georgia" panose="02040502050405020303" pitchFamily="18" charset="0"/>
              </a:rPr>
              <a:t>exposure  - </a:t>
            </a:r>
            <a:r>
              <a:rPr lang="en-US" sz="3600" spc="-10" dirty="0">
                <a:solidFill>
                  <a:schemeClr val="bg1">
                    <a:lumMod val="50000"/>
                  </a:schemeClr>
                </a:solidFill>
                <a:latin typeface="Georgia" panose="02040502050405020303" pitchFamily="18" charset="0"/>
                <a:cs typeface="Georgia"/>
              </a:rPr>
              <a:t>Protocol</a:t>
            </a:r>
            <a:endParaRPr lang="en-US" sz="3600" dirty="0">
              <a:solidFill>
                <a:schemeClr val="bg1">
                  <a:lumMod val="50000"/>
                </a:schemeClr>
              </a:solidFill>
              <a:latin typeface="Georgia" panose="02040502050405020303" pitchFamily="18" charset="0"/>
            </a:endParaRPr>
          </a:p>
        </p:txBody>
      </p:sp>
      <p:pic>
        <p:nvPicPr>
          <p:cNvPr id="11" name="bg object 16">
            <a:extLst>
              <a:ext uri="{FF2B5EF4-FFF2-40B4-BE49-F238E27FC236}">
                <a16:creationId xmlns:a16="http://schemas.microsoft.com/office/drawing/2014/main" id="{269C9FD4-C58B-464E-6A2C-656EC5AB9743}"/>
              </a:ext>
            </a:extLst>
          </p:cNvPr>
          <p:cNvPicPr/>
          <p:nvPr/>
        </p:nvPicPr>
        <p:blipFill rotWithShape="1">
          <a:blip r:embed="rId3" cstate="print"/>
          <a:srcRect l="592" t="19076" r="70246" b="59463"/>
          <a:stretch/>
        </p:blipFill>
        <p:spPr>
          <a:xfrm>
            <a:off x="222068" y="1594618"/>
            <a:ext cx="2634343" cy="2579913"/>
          </a:xfrm>
          <a:prstGeom prst="rect">
            <a:avLst/>
          </a:prstGeom>
        </p:spPr>
      </p:pic>
      <p:sp>
        <p:nvSpPr>
          <p:cNvPr id="12" name="TextBox 11">
            <a:extLst>
              <a:ext uri="{FF2B5EF4-FFF2-40B4-BE49-F238E27FC236}">
                <a16:creationId xmlns:a16="http://schemas.microsoft.com/office/drawing/2014/main" id="{CB32996E-6258-3C8F-01B1-DC3309A7ABAC}"/>
              </a:ext>
            </a:extLst>
          </p:cNvPr>
          <p:cNvSpPr txBox="1"/>
          <p:nvPr/>
        </p:nvSpPr>
        <p:spPr>
          <a:xfrm>
            <a:off x="161107" y="4146953"/>
            <a:ext cx="5543007" cy="1059264"/>
          </a:xfrm>
          <a:prstGeom prst="rect">
            <a:avLst/>
          </a:prstGeom>
          <a:noFill/>
        </p:spPr>
        <p:txBody>
          <a:bodyPr wrap="square" rtlCol="0">
            <a:spAutoFit/>
          </a:bodyPr>
          <a:lstStyle/>
          <a:p>
            <a:pPr marL="12700"/>
            <a:r>
              <a:rPr lang="en-US" sz="1100" b="1" dirty="0">
                <a:solidFill>
                  <a:srgbClr val="FF4438"/>
                </a:solidFill>
                <a:latin typeface="Arial"/>
                <a:cs typeface="Arial"/>
              </a:rPr>
              <a:t>Patient</a:t>
            </a:r>
            <a:r>
              <a:rPr lang="en-US" sz="1100" b="1" spc="-45" dirty="0">
                <a:solidFill>
                  <a:srgbClr val="FF4438"/>
                </a:solidFill>
                <a:latin typeface="Arial"/>
                <a:cs typeface="Arial"/>
              </a:rPr>
              <a:t> </a:t>
            </a:r>
            <a:r>
              <a:rPr lang="en-US" sz="1100" b="1" dirty="0">
                <a:solidFill>
                  <a:srgbClr val="FF4438"/>
                </a:solidFill>
                <a:latin typeface="Arial"/>
                <a:cs typeface="Arial"/>
              </a:rPr>
              <a:t>access</a:t>
            </a:r>
            <a:r>
              <a:rPr lang="en-US" sz="1100" b="1" spc="-40" dirty="0">
                <a:solidFill>
                  <a:srgbClr val="FF4438"/>
                </a:solidFill>
                <a:latin typeface="Arial"/>
                <a:cs typeface="Arial"/>
              </a:rPr>
              <a:t> </a:t>
            </a:r>
            <a:r>
              <a:rPr lang="en-US" sz="1100" b="1" dirty="0">
                <a:solidFill>
                  <a:srgbClr val="FF4438"/>
                </a:solidFill>
                <a:latin typeface="Arial"/>
                <a:cs typeface="Arial"/>
              </a:rPr>
              <a:t>contact</a:t>
            </a:r>
            <a:r>
              <a:rPr lang="en-US" sz="1100" b="1" spc="-40" dirty="0">
                <a:solidFill>
                  <a:srgbClr val="FF4438"/>
                </a:solidFill>
                <a:latin typeface="Arial"/>
                <a:cs typeface="Arial"/>
              </a:rPr>
              <a:t> </a:t>
            </a:r>
            <a:r>
              <a:rPr lang="en-US" sz="1100" b="1" spc="-10" dirty="0">
                <a:solidFill>
                  <a:srgbClr val="FF4438"/>
                </a:solidFill>
                <a:latin typeface="Arial"/>
                <a:cs typeface="Arial"/>
              </a:rPr>
              <a:t>email</a:t>
            </a:r>
            <a:endParaRPr lang="en-US" sz="1100" dirty="0">
              <a:latin typeface="Arial"/>
              <a:cs typeface="Arial"/>
            </a:endParaRPr>
          </a:p>
          <a:p>
            <a:pPr marL="12700"/>
            <a:r>
              <a:rPr lang="en-US" sz="1100" b="1" spc="-25" dirty="0">
                <a:latin typeface="Arial"/>
                <a:cs typeface="Arial"/>
              </a:rPr>
              <a:t>UMC</a:t>
            </a:r>
            <a:endParaRPr lang="en-US" sz="1100" dirty="0">
              <a:latin typeface="Arial"/>
              <a:cs typeface="Arial"/>
            </a:endParaRPr>
          </a:p>
          <a:p>
            <a:pPr marL="12700" marR="3227705">
              <a:spcBef>
                <a:spcPts val="60"/>
              </a:spcBef>
            </a:pPr>
            <a:r>
              <a:rPr lang="en-US" sz="1100" spc="-10" dirty="0">
                <a:solidFill>
                  <a:srgbClr val="0000FF"/>
                </a:solidFill>
                <a:latin typeface="Arial"/>
                <a:cs typeface="Arial"/>
                <a:hlinkClick r:id="rId4"/>
              </a:rPr>
              <a:t>UMCEHWorkersCompNotification@LCMChealth.org</a:t>
            </a:r>
            <a:endParaRPr lang="en-US" sz="1100" dirty="0">
              <a:latin typeface="Arial"/>
              <a:cs typeface="Arial"/>
            </a:endParaRPr>
          </a:p>
          <a:p>
            <a:endParaRPr lang="en-US" dirty="0"/>
          </a:p>
        </p:txBody>
      </p:sp>
      <p:pic>
        <p:nvPicPr>
          <p:cNvPr id="3" name="Picture 2">
            <a:extLst>
              <a:ext uri="{FF2B5EF4-FFF2-40B4-BE49-F238E27FC236}">
                <a16:creationId xmlns:a16="http://schemas.microsoft.com/office/drawing/2014/main" id="{1F161F36-493F-046F-DD01-1C1458429CE3}"/>
              </a:ext>
            </a:extLst>
          </p:cNvPr>
          <p:cNvPicPr>
            <a:picLocks noChangeAspect="1"/>
          </p:cNvPicPr>
          <p:nvPr/>
        </p:nvPicPr>
        <p:blipFill>
          <a:blip r:embed="rId5"/>
          <a:stretch>
            <a:fillRect/>
          </a:stretch>
        </p:blipFill>
        <p:spPr>
          <a:xfrm>
            <a:off x="10839953" y="4332034"/>
            <a:ext cx="944962" cy="951058"/>
          </a:xfrm>
          <a:prstGeom prst="rect">
            <a:avLst/>
          </a:prstGeom>
        </p:spPr>
      </p:pic>
    </p:spTree>
    <p:extLst>
      <p:ext uri="{BB962C8B-B14F-4D97-AF65-F5344CB8AC3E}">
        <p14:creationId xmlns:p14="http://schemas.microsoft.com/office/powerpoint/2010/main" val="1462920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E1ECC-C35B-4A93-8C62-229C3D6D3602}"/>
              </a:ext>
            </a:extLst>
          </p:cNvPr>
          <p:cNvSpPr>
            <a:spLocks noGrp="1"/>
          </p:cNvSpPr>
          <p:nvPr>
            <p:ph type="title"/>
          </p:nvPr>
        </p:nvSpPr>
        <p:spPr/>
        <p:txBody>
          <a:bodyPr/>
          <a:lstStyle/>
          <a:p>
            <a:r>
              <a:rPr lang="en-US" dirty="0"/>
              <a:t>COVID - 19</a:t>
            </a:r>
          </a:p>
        </p:txBody>
      </p:sp>
      <p:sp>
        <p:nvSpPr>
          <p:cNvPr id="3" name="Date Placeholder 2">
            <a:extLst>
              <a:ext uri="{FF2B5EF4-FFF2-40B4-BE49-F238E27FC236}">
                <a16:creationId xmlns:a16="http://schemas.microsoft.com/office/drawing/2014/main" id="{25A5E8C1-1A64-4266-AEEF-7F9520A4359C}"/>
              </a:ext>
            </a:extLst>
          </p:cNvPr>
          <p:cNvSpPr>
            <a:spLocks noGrp="1"/>
          </p:cNvSpPr>
          <p:nvPr>
            <p:ph type="dt" sz="half" idx="10"/>
          </p:nvPr>
        </p:nvSpPr>
        <p:spPr/>
        <p:txBody>
          <a:bodyPr/>
          <a:lstStyle/>
          <a:p>
            <a:r>
              <a:rPr lang="en-US">
                <a:solidFill>
                  <a:srgbClr val="333333"/>
                </a:solidFill>
              </a:rPr>
              <a:t>05.16.2019</a:t>
            </a:r>
            <a:endParaRPr lang="en-US" dirty="0">
              <a:solidFill>
                <a:srgbClr val="333333"/>
              </a:solidFill>
            </a:endParaRPr>
          </a:p>
        </p:txBody>
      </p:sp>
      <p:sp>
        <p:nvSpPr>
          <p:cNvPr id="4" name="Footer Placeholder 3">
            <a:extLst>
              <a:ext uri="{FF2B5EF4-FFF2-40B4-BE49-F238E27FC236}">
                <a16:creationId xmlns:a16="http://schemas.microsoft.com/office/drawing/2014/main" id="{CC1D90A7-2C3E-4900-BAE3-B2579835698F}"/>
              </a:ext>
            </a:extLst>
          </p:cNvPr>
          <p:cNvSpPr>
            <a:spLocks noGrp="1"/>
          </p:cNvSpPr>
          <p:nvPr>
            <p:ph type="ftr" sz="quarter" idx="11"/>
          </p:nvPr>
        </p:nvSpPr>
        <p:spPr/>
        <p:txBody>
          <a:bodyPr/>
          <a:lstStyle/>
          <a:p>
            <a:pPr lvl="8" indent="-2743200"/>
            <a:r>
              <a:rPr lang="en-US"/>
              <a:t>University Medical Center New Orleans Milestone Ceremony</a:t>
            </a:r>
            <a:endParaRPr lang="en-US" dirty="0"/>
          </a:p>
        </p:txBody>
      </p:sp>
      <p:sp>
        <p:nvSpPr>
          <p:cNvPr id="5" name="Slide Number Placeholder 4">
            <a:extLst>
              <a:ext uri="{FF2B5EF4-FFF2-40B4-BE49-F238E27FC236}">
                <a16:creationId xmlns:a16="http://schemas.microsoft.com/office/drawing/2014/main" id="{B3168DE8-94D0-4F98-8B47-F5E8D88AD769}"/>
              </a:ext>
            </a:extLst>
          </p:cNvPr>
          <p:cNvSpPr>
            <a:spLocks noGrp="1"/>
          </p:cNvSpPr>
          <p:nvPr>
            <p:ph type="sldNum" sz="quarter" idx="12"/>
          </p:nvPr>
        </p:nvSpPr>
        <p:spPr/>
        <p:txBody>
          <a:bodyPr/>
          <a:lstStyle/>
          <a:p>
            <a:fld id="{63DCA5C9-2E11-4C67-86EB-AE1DE127DC64}" type="slidenum">
              <a:rPr lang="en-US" smtClean="0"/>
              <a:pPr/>
              <a:t>57</a:t>
            </a:fld>
            <a:endParaRPr lang="en-US" dirty="0"/>
          </a:p>
        </p:txBody>
      </p:sp>
      <p:sp>
        <p:nvSpPr>
          <p:cNvPr id="6" name="Content Placeholder 5">
            <a:extLst>
              <a:ext uri="{FF2B5EF4-FFF2-40B4-BE49-F238E27FC236}">
                <a16:creationId xmlns:a16="http://schemas.microsoft.com/office/drawing/2014/main" id="{20054306-0C18-4314-B345-16A4677C8400}"/>
              </a:ext>
            </a:extLst>
          </p:cNvPr>
          <p:cNvSpPr>
            <a:spLocks noGrp="1"/>
          </p:cNvSpPr>
          <p:nvPr>
            <p:ph sz="quarter" idx="14"/>
          </p:nvPr>
        </p:nvSpPr>
        <p:spPr>
          <a:xfrm>
            <a:off x="5029199" y="1600200"/>
            <a:ext cx="5495925" cy="4762500"/>
          </a:xfrm>
        </p:spPr>
        <p:txBody>
          <a:bodyPr/>
          <a:lstStyle/>
          <a:p>
            <a:r>
              <a:rPr lang="en-US" dirty="0"/>
              <a:t>COVID hotline</a:t>
            </a:r>
          </a:p>
          <a:p>
            <a:endParaRPr lang="en-US" dirty="0"/>
          </a:p>
          <a:p>
            <a:r>
              <a:rPr lang="en-US" dirty="0"/>
              <a:t>Employee Health Hotline</a:t>
            </a:r>
          </a:p>
          <a:p>
            <a:r>
              <a:rPr lang="en-US" dirty="0"/>
              <a:t>	(Mon-Fri, 7 am - 5 pm; closed weekend 		and holidays)</a:t>
            </a:r>
          </a:p>
          <a:p>
            <a:r>
              <a:rPr lang="en-US" dirty="0"/>
              <a:t>​	2-6270 or 962.6270 (outside facility)</a:t>
            </a:r>
          </a:p>
          <a:p>
            <a:endParaRPr lang="en-US" dirty="0"/>
          </a:p>
          <a:p>
            <a:endParaRPr lang="en-US" dirty="0"/>
          </a:p>
          <a:p>
            <a:r>
              <a:rPr lang="en-US" dirty="0"/>
              <a:t>COVID -19 Updates can be found on the intranet</a:t>
            </a:r>
          </a:p>
          <a:p>
            <a:endParaRPr lang="en-US" dirty="0"/>
          </a:p>
          <a:p>
            <a:r>
              <a:rPr lang="en-US" dirty="0"/>
              <a:t>Report COVID-19 symptoms or possible exposures to employee health through the hotline listed above</a:t>
            </a:r>
          </a:p>
        </p:txBody>
      </p:sp>
      <p:pic>
        <p:nvPicPr>
          <p:cNvPr id="8" name="Picture 7">
            <a:extLst>
              <a:ext uri="{FF2B5EF4-FFF2-40B4-BE49-F238E27FC236}">
                <a16:creationId xmlns:a16="http://schemas.microsoft.com/office/drawing/2014/main" id="{C745FBCA-7520-43E9-8FED-22D9C2253BF5}"/>
              </a:ext>
            </a:extLst>
          </p:cNvPr>
          <p:cNvPicPr>
            <a:picLocks noChangeAspect="1"/>
          </p:cNvPicPr>
          <p:nvPr/>
        </p:nvPicPr>
        <p:blipFill>
          <a:blip r:embed="rId2"/>
          <a:stretch>
            <a:fillRect/>
          </a:stretch>
        </p:blipFill>
        <p:spPr>
          <a:xfrm>
            <a:off x="368299" y="1600200"/>
            <a:ext cx="4103669" cy="3945835"/>
          </a:xfrm>
          <a:prstGeom prst="rect">
            <a:avLst/>
          </a:prstGeom>
        </p:spPr>
      </p:pic>
    </p:spTree>
    <p:extLst>
      <p:ext uri="{BB962C8B-B14F-4D97-AF65-F5344CB8AC3E}">
        <p14:creationId xmlns:p14="http://schemas.microsoft.com/office/powerpoint/2010/main" val="20384658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E1CA-11FA-4DB9-9D12-2CF7D87DD8A4}"/>
              </a:ext>
            </a:extLst>
          </p:cNvPr>
          <p:cNvSpPr>
            <a:spLocks noGrp="1"/>
          </p:cNvSpPr>
          <p:nvPr>
            <p:ph type="title"/>
          </p:nvPr>
        </p:nvSpPr>
        <p:spPr/>
        <p:txBody>
          <a:bodyPr/>
          <a:lstStyle/>
          <a:p>
            <a:r>
              <a:rPr lang="en-US" dirty="0"/>
              <a:t>Which bag to use for linen?</a:t>
            </a:r>
          </a:p>
        </p:txBody>
      </p:sp>
      <p:sp>
        <p:nvSpPr>
          <p:cNvPr id="4" name="Slide Number Placeholder 3">
            <a:extLst>
              <a:ext uri="{FF2B5EF4-FFF2-40B4-BE49-F238E27FC236}">
                <a16:creationId xmlns:a16="http://schemas.microsoft.com/office/drawing/2014/main" id="{616D0B11-F446-4BAF-B244-4F2CA2B7638A}"/>
              </a:ext>
            </a:extLst>
          </p:cNvPr>
          <p:cNvSpPr>
            <a:spLocks noGrp="1"/>
          </p:cNvSpPr>
          <p:nvPr>
            <p:ph type="sldNum" sz="quarter" idx="12"/>
          </p:nvPr>
        </p:nvSpPr>
        <p:spPr/>
        <p:txBody>
          <a:bodyPr/>
          <a:lstStyle/>
          <a:p>
            <a:fld id="{E6CAFEF2-EA65-4A14-855D-C231E0914358}" type="slidenum">
              <a:rPr lang="en-US" smtClean="0"/>
              <a:pPr/>
              <a:t>58</a:t>
            </a:fld>
            <a:endParaRPr lang="en-US"/>
          </a:p>
        </p:txBody>
      </p:sp>
      <p:pic>
        <p:nvPicPr>
          <p:cNvPr id="7" name="Picture Placeholder 6">
            <a:extLst>
              <a:ext uri="{FF2B5EF4-FFF2-40B4-BE49-F238E27FC236}">
                <a16:creationId xmlns:a16="http://schemas.microsoft.com/office/drawing/2014/main" id="{E7D2EA1E-90F5-4075-9416-1DEE674AC437}"/>
              </a:ext>
            </a:extLst>
          </p:cNvPr>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1404673" y="1246109"/>
            <a:ext cx="9382654" cy="5279308"/>
          </a:xfrm>
        </p:spPr>
      </p:pic>
      <p:pic>
        <p:nvPicPr>
          <p:cNvPr id="5" name="Graphic 4" descr="Checkmark with solid fill">
            <a:extLst>
              <a:ext uri="{FF2B5EF4-FFF2-40B4-BE49-F238E27FC236}">
                <a16:creationId xmlns:a16="http://schemas.microsoft.com/office/drawing/2014/main" id="{80C99CDA-F5A2-3912-F013-78B50CA055C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78155" y="1622570"/>
            <a:ext cx="914400" cy="914400"/>
          </a:xfrm>
          <a:prstGeom prst="rect">
            <a:avLst/>
          </a:prstGeom>
        </p:spPr>
      </p:pic>
      <p:sp>
        <p:nvSpPr>
          <p:cNvPr id="6" name="Rectangle 5">
            <a:extLst>
              <a:ext uri="{FF2B5EF4-FFF2-40B4-BE49-F238E27FC236}">
                <a16:creationId xmlns:a16="http://schemas.microsoft.com/office/drawing/2014/main" id="{E52D0073-D9F5-6320-CBEF-BF13C8343B71}"/>
              </a:ext>
            </a:extLst>
          </p:cNvPr>
          <p:cNvSpPr/>
          <p:nvPr/>
        </p:nvSpPr>
        <p:spPr bwMode="auto">
          <a:xfrm>
            <a:off x="4353886" y="1738618"/>
            <a:ext cx="3540154" cy="534799"/>
          </a:xfrm>
          <a:prstGeom prst="rect">
            <a:avLst/>
          </a:prstGeom>
          <a:solidFill>
            <a:schemeClr val="bg1"/>
          </a:solidFill>
          <a:ln>
            <a:noFill/>
          </a:ln>
          <a:effectLst/>
        </p:spPr>
        <p:txBody>
          <a:bodyPr wrap="none" rtlCol="0" anchor="ctr"/>
          <a:lstStyle/>
          <a:p>
            <a:pPr algn="ctr"/>
            <a:endParaRPr lang="en-US"/>
          </a:p>
        </p:txBody>
      </p:sp>
      <p:pic>
        <p:nvPicPr>
          <p:cNvPr id="8" name="Graphic 7" descr="Checkmark with solid fill">
            <a:extLst>
              <a:ext uri="{FF2B5EF4-FFF2-40B4-BE49-F238E27FC236}">
                <a16:creationId xmlns:a16="http://schemas.microsoft.com/office/drawing/2014/main" id="{E7F301D2-D05D-27B2-1C94-A6106BB10D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5405" y="1622570"/>
            <a:ext cx="914400" cy="914400"/>
          </a:xfrm>
          <a:prstGeom prst="rect">
            <a:avLst/>
          </a:prstGeom>
        </p:spPr>
      </p:pic>
      <p:pic>
        <p:nvPicPr>
          <p:cNvPr id="10" name="Graphic 9" descr="Add with solid fill">
            <a:extLst>
              <a:ext uri="{FF2B5EF4-FFF2-40B4-BE49-F238E27FC236}">
                <a16:creationId xmlns:a16="http://schemas.microsoft.com/office/drawing/2014/main" id="{E096C2B3-2187-DDF9-F63F-B70022CE47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705288">
            <a:off x="6269248" y="1622570"/>
            <a:ext cx="914400" cy="914400"/>
          </a:xfrm>
          <a:prstGeom prst="rect">
            <a:avLst/>
          </a:prstGeom>
        </p:spPr>
      </p:pic>
      <p:pic>
        <p:nvPicPr>
          <p:cNvPr id="11" name="Graphic 10" descr="Add with solid fill">
            <a:extLst>
              <a:ext uri="{FF2B5EF4-FFF2-40B4-BE49-F238E27FC236}">
                <a16:creationId xmlns:a16="http://schemas.microsoft.com/office/drawing/2014/main" id="{7404A9F0-A6C1-ABD5-8029-138034FFD3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705288">
            <a:off x="8236905" y="1622571"/>
            <a:ext cx="914400" cy="914400"/>
          </a:xfrm>
          <a:prstGeom prst="rect">
            <a:avLst/>
          </a:prstGeom>
        </p:spPr>
      </p:pic>
      <p:sp>
        <p:nvSpPr>
          <p:cNvPr id="12" name="TextBox 11">
            <a:extLst>
              <a:ext uri="{FF2B5EF4-FFF2-40B4-BE49-F238E27FC236}">
                <a16:creationId xmlns:a16="http://schemas.microsoft.com/office/drawing/2014/main" id="{7370054E-99A2-3522-4228-218A1A7EC456}"/>
              </a:ext>
            </a:extLst>
          </p:cNvPr>
          <p:cNvSpPr txBox="1"/>
          <p:nvPr/>
        </p:nvSpPr>
        <p:spPr>
          <a:xfrm>
            <a:off x="2072081" y="5235430"/>
            <a:ext cx="1729531" cy="954107"/>
          </a:xfrm>
          <a:prstGeom prst="rect">
            <a:avLst/>
          </a:prstGeom>
          <a:noFill/>
        </p:spPr>
        <p:txBody>
          <a:bodyPr wrap="square" rtlCol="0">
            <a:spAutoFit/>
          </a:bodyPr>
          <a:lstStyle/>
          <a:p>
            <a:r>
              <a:rPr lang="en-US" sz="1400" dirty="0"/>
              <a:t>Note: blue linen bags should be pulled from rooms each shift</a:t>
            </a:r>
          </a:p>
        </p:txBody>
      </p:sp>
    </p:spTree>
    <p:extLst>
      <p:ext uri="{BB962C8B-B14F-4D97-AF65-F5344CB8AC3E}">
        <p14:creationId xmlns:p14="http://schemas.microsoft.com/office/powerpoint/2010/main" val="17270950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B71DBD1-A26F-40C2-96CC-12DA62132BE7}"/>
              </a:ext>
            </a:extLst>
          </p:cNvPr>
          <p:cNvSpPr>
            <a:spLocks noGrp="1"/>
          </p:cNvSpPr>
          <p:nvPr>
            <p:ph type="sldNum" sz="quarter" idx="12"/>
          </p:nvPr>
        </p:nvSpPr>
        <p:spPr/>
        <p:txBody>
          <a:bodyPr/>
          <a:lstStyle/>
          <a:p>
            <a:fld id="{E6CAFEF2-EA65-4A14-855D-C231E0914358}" type="slidenum">
              <a:rPr lang="en-US" smtClean="0"/>
              <a:pPr/>
              <a:t>59</a:t>
            </a:fld>
            <a:endParaRPr lang="en-US"/>
          </a:p>
        </p:txBody>
      </p:sp>
      <p:pic>
        <p:nvPicPr>
          <p:cNvPr id="6" name="Picture Placeholder 5">
            <a:extLst>
              <a:ext uri="{FF2B5EF4-FFF2-40B4-BE49-F238E27FC236}">
                <a16:creationId xmlns:a16="http://schemas.microsoft.com/office/drawing/2014/main" id="{E8B58712-6F1F-46C8-A514-786DBC3DD6CC}"/>
              </a:ext>
            </a:extLst>
          </p:cNvPr>
          <p:cNvPicPr preferRelativeResize="0">
            <a:picLocks noGrp="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1951978" y="656954"/>
            <a:ext cx="8111968" cy="5868463"/>
          </a:xfrm>
        </p:spPr>
      </p:pic>
      <p:sp>
        <p:nvSpPr>
          <p:cNvPr id="2" name="TextBox 1">
            <a:extLst>
              <a:ext uri="{FF2B5EF4-FFF2-40B4-BE49-F238E27FC236}">
                <a16:creationId xmlns:a16="http://schemas.microsoft.com/office/drawing/2014/main" id="{BACEEA5F-4757-93CB-0479-EE9E5ABD7882}"/>
              </a:ext>
            </a:extLst>
          </p:cNvPr>
          <p:cNvSpPr txBox="1"/>
          <p:nvPr/>
        </p:nvSpPr>
        <p:spPr>
          <a:xfrm>
            <a:off x="676758" y="363162"/>
            <a:ext cx="10662408" cy="584775"/>
          </a:xfrm>
          <a:prstGeom prst="rect">
            <a:avLst/>
          </a:prstGeom>
          <a:noFill/>
        </p:spPr>
        <p:txBody>
          <a:bodyPr wrap="square" rtlCol="0">
            <a:spAutoFit/>
          </a:bodyPr>
          <a:lstStyle/>
          <a:p>
            <a:r>
              <a:rPr lang="en-US" sz="3200" b="1" dirty="0">
                <a:solidFill>
                  <a:srgbClr val="0070C0"/>
                </a:solidFill>
              </a:rPr>
              <a:t>In 2023, the lost / discarded linen cost </a:t>
            </a:r>
            <a:r>
              <a:rPr lang="en-US" sz="3200" b="1">
                <a:solidFill>
                  <a:srgbClr val="0070C0"/>
                </a:solidFill>
              </a:rPr>
              <a:t>UMC $270,300</a:t>
            </a:r>
            <a:endParaRPr lang="en-US" sz="3200" b="1" dirty="0">
              <a:solidFill>
                <a:srgbClr val="0070C0"/>
              </a:solidFill>
            </a:endParaRPr>
          </a:p>
        </p:txBody>
      </p:sp>
    </p:spTree>
    <p:extLst>
      <p:ext uri="{BB962C8B-B14F-4D97-AF65-F5344CB8AC3E}">
        <p14:creationId xmlns:p14="http://schemas.microsoft.com/office/powerpoint/2010/main" val="2263672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733" dirty="0">
                <a:solidFill>
                  <a:schemeClr val="bg2">
                    <a:lumMod val="50000"/>
                  </a:schemeClr>
                </a:solidFill>
              </a:rPr>
              <a:t>Appearance Code Policy LCMC 406</a:t>
            </a:r>
          </a:p>
        </p:txBody>
      </p:sp>
      <p:sp>
        <p:nvSpPr>
          <p:cNvPr id="4" name="Slide Number Placeholder 3"/>
          <p:cNvSpPr>
            <a:spLocks noGrp="1"/>
          </p:cNvSpPr>
          <p:nvPr>
            <p:ph type="sldNum" sz="quarter" idx="12"/>
          </p:nvPr>
        </p:nvSpPr>
        <p:spPr/>
        <p:txBody>
          <a:bodyPr/>
          <a:lstStyle/>
          <a:p>
            <a:fld id="{E6CAFEF2-EA65-4A14-855D-C231E0914358}" type="slidenum">
              <a:rPr lang="en-US" smtClean="0"/>
              <a:pPr/>
              <a:t>6</a:t>
            </a:fld>
            <a:endParaRPr lang="en-US"/>
          </a:p>
        </p:txBody>
      </p:sp>
      <p:sp>
        <p:nvSpPr>
          <p:cNvPr id="2" name="Content Placeholder 1"/>
          <p:cNvSpPr>
            <a:spLocks noGrp="1"/>
          </p:cNvSpPr>
          <p:nvPr>
            <p:ph sz="quarter" idx="14"/>
          </p:nvPr>
        </p:nvSpPr>
        <p:spPr/>
        <p:txBody>
          <a:bodyPr>
            <a:noAutofit/>
          </a:bodyPr>
          <a:lstStyle/>
          <a:p>
            <a:pPr marL="0" indent="0">
              <a:buNone/>
            </a:pPr>
            <a:r>
              <a:rPr lang="en-US" sz="2133" dirty="0"/>
              <a:t>All physicians, students, contract workers, volunteers and vendors shall present a neat and clean appearance and dress in a manner appropriate for a healthcare environment. </a:t>
            </a:r>
          </a:p>
          <a:p>
            <a:r>
              <a:rPr lang="en-US" sz="1600" dirty="0"/>
              <a:t>No denim, shorts or revealing clothing may be worn. </a:t>
            </a:r>
          </a:p>
          <a:p>
            <a:r>
              <a:rPr lang="en-US" sz="1600" dirty="0"/>
              <a:t>Hair color, makeup, false lashes and nails must be professional and not distracting in color or design.  Facial hair must be neat and well-groomed.</a:t>
            </a:r>
          </a:p>
          <a:p>
            <a:r>
              <a:rPr lang="en-US" sz="1600" dirty="0"/>
              <a:t>Jewelry must not be distracting or dangerous to patients or staff.  No open gauges are allowed in ears.</a:t>
            </a:r>
          </a:p>
          <a:p>
            <a:r>
              <a:rPr lang="en-US" sz="1600" dirty="0"/>
              <a:t>Tattoos are to be covered while on duty.</a:t>
            </a:r>
          </a:p>
          <a:p>
            <a:r>
              <a:rPr lang="en-US" sz="1600" dirty="0"/>
              <a:t>Piercings in any visible area other than ears are not permitted or must be covered while on duty.</a:t>
            </a:r>
          </a:p>
          <a:p>
            <a:r>
              <a:rPr lang="en-US" sz="1600" dirty="0"/>
              <a:t>Hair coverings are not allowed except for religious or medical reasons; any headwear must follow department and/or safety standards.</a:t>
            </a:r>
          </a:p>
          <a:p>
            <a:r>
              <a:rPr lang="en-US" sz="1600" dirty="0"/>
              <a:t>Any style or electronic accessories are not permitted in patient care areas.  Example: hats, sunglasses, video glasses headsets/earbuds (Bluetooth or wired), etc.</a:t>
            </a:r>
          </a:p>
          <a:p>
            <a:r>
              <a:rPr lang="en-US" sz="1600" dirty="0"/>
              <a:t>You may have a department specific dress code, review with the supervisor in your department. </a:t>
            </a:r>
          </a:p>
          <a:p>
            <a:pPr marL="0" indent="0">
              <a:buNone/>
            </a:pPr>
            <a:endParaRPr lang="en-US" dirty="0"/>
          </a:p>
        </p:txBody>
      </p:sp>
    </p:spTree>
    <p:extLst>
      <p:ext uri="{BB962C8B-B14F-4D97-AF65-F5344CB8AC3E}">
        <p14:creationId xmlns:p14="http://schemas.microsoft.com/office/powerpoint/2010/main" val="16470068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dirty="0"/>
              <a:t>MRI Safety</a:t>
            </a:r>
          </a:p>
        </p:txBody>
      </p:sp>
      <p:sp>
        <p:nvSpPr>
          <p:cNvPr id="5" name="Slide Number Placeholder 4" hidden="1"/>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779AEE69-1330-417D-8EF4-3ACBE10689BF}" type="slidenum">
              <a:rPr lang="en-US" smtClean="0"/>
              <a:pPr>
                <a:spcAft>
                  <a:spcPts val="600"/>
                </a:spcAft>
              </a:pPr>
              <a:t>60</a:t>
            </a:fld>
            <a:endParaRPr lang="en-US"/>
          </a:p>
        </p:txBody>
      </p:sp>
      <p:sp>
        <p:nvSpPr>
          <p:cNvPr id="6" name="Content Placeholder 5"/>
          <p:cNvSpPr>
            <a:spLocks noGrp="1"/>
          </p:cNvSpPr>
          <p:nvPr>
            <p:ph sz="half" idx="4294967295"/>
          </p:nvPr>
        </p:nvSpPr>
        <p:spPr>
          <a:xfrm>
            <a:off x="6094412" y="668337"/>
            <a:ext cx="5362575" cy="5521325"/>
          </a:xfrm>
        </p:spPr>
        <p:txBody>
          <a:bodyPr>
            <a:normAutofit lnSpcReduction="10000"/>
          </a:bodyPr>
          <a:lstStyle/>
          <a:p>
            <a:pPr marL="342900" indent="-342900">
              <a:lnSpc>
                <a:spcPct val="100000"/>
              </a:lnSpc>
              <a:buFont typeface="Arial" panose="020B0604020202020204" pitchFamily="34" charset="0"/>
              <a:buChar char="•"/>
            </a:pPr>
            <a:r>
              <a:rPr lang="en-US" sz="2600" dirty="0"/>
              <a:t>Anything containing iron is to be kept out of the scan room either as equipment or present in the patient. </a:t>
            </a:r>
          </a:p>
          <a:p>
            <a:pPr marL="342900" indent="-342900">
              <a:lnSpc>
                <a:spcPct val="100000"/>
              </a:lnSpc>
              <a:buFont typeface="Arial" panose="020B0604020202020204" pitchFamily="34" charset="0"/>
              <a:buChar char="•"/>
            </a:pPr>
            <a:endParaRPr lang="en-US" sz="2600" dirty="0"/>
          </a:p>
          <a:p>
            <a:pPr marL="342900" indent="-342900">
              <a:lnSpc>
                <a:spcPct val="100000"/>
              </a:lnSpc>
              <a:buFont typeface="Arial" panose="020B0604020202020204" pitchFamily="34" charset="0"/>
              <a:buChar char="•"/>
            </a:pPr>
            <a:r>
              <a:rPr lang="en-US" sz="2600" dirty="0"/>
              <a:t>“When it doubt, leave it out!”</a:t>
            </a:r>
          </a:p>
          <a:p>
            <a:pPr marL="342900" indent="-342900">
              <a:lnSpc>
                <a:spcPct val="100000"/>
              </a:lnSpc>
              <a:buFont typeface="Arial" panose="020B0604020202020204" pitchFamily="34" charset="0"/>
              <a:buChar char="•"/>
            </a:pPr>
            <a:endParaRPr lang="en-US" sz="2600" dirty="0"/>
          </a:p>
          <a:p>
            <a:pPr marL="342900" indent="-342900">
              <a:lnSpc>
                <a:spcPct val="100000"/>
              </a:lnSpc>
              <a:buFont typeface="Arial" panose="020B0604020202020204" pitchFamily="34" charset="0"/>
              <a:buChar char="•"/>
            </a:pPr>
            <a:r>
              <a:rPr lang="en-US" sz="2600" dirty="0"/>
              <a:t>Serious or fatal accidents  can occur if safety procedures are not followed.</a:t>
            </a:r>
          </a:p>
          <a:p>
            <a:pPr marL="342900" indent="-342900">
              <a:lnSpc>
                <a:spcPct val="100000"/>
              </a:lnSpc>
              <a:buFont typeface="Arial" panose="020B0604020202020204" pitchFamily="34" charset="0"/>
              <a:buChar char="•"/>
            </a:pPr>
            <a:endParaRPr lang="en-US" sz="2600" dirty="0"/>
          </a:p>
          <a:p>
            <a:pPr marL="342900" indent="-342900">
              <a:lnSpc>
                <a:spcPct val="100000"/>
              </a:lnSpc>
              <a:buFont typeface="Arial" panose="020B0604020202020204" pitchFamily="34" charset="0"/>
              <a:buChar char="•"/>
            </a:pPr>
            <a:r>
              <a:rPr lang="en-US" sz="2600" dirty="0"/>
              <a:t>Safety is an active process that requires that you are vigilant.</a:t>
            </a:r>
          </a:p>
          <a:p>
            <a:endParaRPr lang="en-US" sz="1800" dirty="0"/>
          </a:p>
          <a:p>
            <a:endParaRPr lang="en-US" sz="1800" dirty="0"/>
          </a:p>
        </p:txBody>
      </p:sp>
      <p:pic>
        <p:nvPicPr>
          <p:cNvPr id="3" name="Picture 2">
            <a:extLst>
              <a:ext uri="{FF2B5EF4-FFF2-40B4-BE49-F238E27FC236}">
                <a16:creationId xmlns:a16="http://schemas.microsoft.com/office/drawing/2014/main" id="{04579ECE-CF23-1861-ACFA-7526A007E426}"/>
              </a:ext>
            </a:extLst>
          </p:cNvPr>
          <p:cNvPicPr>
            <a:picLocks noChangeAspect="1"/>
          </p:cNvPicPr>
          <p:nvPr/>
        </p:nvPicPr>
        <p:blipFill rotWithShape="1">
          <a:blip r:embed="rId2"/>
          <a:srcRect r="16940" b="-1"/>
          <a:stretch/>
        </p:blipFill>
        <p:spPr>
          <a:xfrm>
            <a:off x="368299" y="2714625"/>
            <a:ext cx="4174014" cy="3505200"/>
          </a:xfrm>
          <a:prstGeom prst="rect">
            <a:avLst/>
          </a:prstGeom>
          <a:noFill/>
        </p:spPr>
      </p:pic>
      <p:sp>
        <p:nvSpPr>
          <p:cNvPr id="8" name="TextBox 7">
            <a:extLst>
              <a:ext uri="{FF2B5EF4-FFF2-40B4-BE49-F238E27FC236}">
                <a16:creationId xmlns:a16="http://schemas.microsoft.com/office/drawing/2014/main" id="{F5277ADE-4088-0B93-69A0-905CEA93772F}"/>
              </a:ext>
            </a:extLst>
          </p:cNvPr>
          <p:cNvSpPr txBox="1"/>
          <p:nvPr/>
        </p:nvSpPr>
        <p:spPr>
          <a:xfrm>
            <a:off x="364332" y="1299438"/>
            <a:ext cx="5179218" cy="1200329"/>
          </a:xfrm>
          <a:prstGeom prst="rect">
            <a:avLst/>
          </a:prstGeom>
          <a:noFill/>
        </p:spPr>
        <p:txBody>
          <a:bodyPr wrap="square">
            <a:spAutoFit/>
          </a:bodyPr>
          <a:lstStyle/>
          <a:p>
            <a:r>
              <a:rPr lang="en-US" sz="2400" dirty="0"/>
              <a:t>The MRI is not dangerous for patients or personnel if appropriate safety procedures are followed.</a:t>
            </a:r>
          </a:p>
        </p:txBody>
      </p:sp>
    </p:spTree>
    <p:extLst>
      <p:ext uri="{BB962C8B-B14F-4D97-AF65-F5344CB8AC3E}">
        <p14:creationId xmlns:p14="http://schemas.microsoft.com/office/powerpoint/2010/main" val="8451535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DEB9D-F9C2-5BC2-8EA6-D7FBA90EE813}"/>
              </a:ext>
            </a:extLst>
          </p:cNvPr>
          <p:cNvSpPr>
            <a:spLocks noGrp="1"/>
          </p:cNvSpPr>
          <p:nvPr>
            <p:ph type="title"/>
          </p:nvPr>
        </p:nvSpPr>
        <p:spPr/>
        <p:txBody>
          <a:bodyPr anchor="b">
            <a:normAutofit/>
          </a:bodyPr>
          <a:lstStyle/>
          <a:p>
            <a:r>
              <a:rPr lang="en-US" dirty="0"/>
              <a:t>More Potential MRI Disasters….. Not only medical equipment </a:t>
            </a:r>
          </a:p>
        </p:txBody>
      </p:sp>
      <p:sp>
        <p:nvSpPr>
          <p:cNvPr id="31" name="Slide Number Placeholder 4">
            <a:extLst>
              <a:ext uri="{FF2B5EF4-FFF2-40B4-BE49-F238E27FC236}">
                <a16:creationId xmlns:a16="http://schemas.microsoft.com/office/drawing/2014/main" id="{4F9533C6-0DE5-F448-5A3F-AAAB5CA6FB50}"/>
              </a:ext>
            </a:extLst>
          </p:cNvPr>
          <p:cNvSpPr>
            <a:spLocks noGrp="1"/>
          </p:cNvSpPr>
          <p:nvPr>
            <p:ph type="sldNum" sz="quarter" idx="12"/>
          </p:nvPr>
        </p:nvSpPr>
        <p:spPr/>
        <p:txBody>
          <a:bodyPr/>
          <a:lstStyle/>
          <a:p>
            <a:pPr>
              <a:spcAft>
                <a:spcPts val="600"/>
              </a:spcAft>
            </a:pPr>
            <a:fld id="{63DCA5C9-2E11-4C67-86EB-AE1DE127DC64}" type="slidenum">
              <a:rPr lang="en-US" smtClean="0"/>
              <a:pPr>
                <a:spcAft>
                  <a:spcPts val="600"/>
                </a:spcAft>
              </a:pPr>
              <a:t>61</a:t>
            </a:fld>
            <a:endParaRPr lang="en-US"/>
          </a:p>
        </p:txBody>
      </p:sp>
      <p:sp>
        <p:nvSpPr>
          <p:cNvPr id="5" name="Slide Number Placeholder 4">
            <a:extLst>
              <a:ext uri="{FF2B5EF4-FFF2-40B4-BE49-F238E27FC236}">
                <a16:creationId xmlns:a16="http://schemas.microsoft.com/office/drawing/2014/main" id="{F322767B-A992-1D4A-7C5F-9065489CDA0D}"/>
              </a:ext>
            </a:extLst>
          </p:cNvPr>
          <p:cNvSpPr>
            <a:spLocks/>
          </p:cNvSpPr>
          <p:nvPr/>
        </p:nvSpPr>
        <p:spPr>
          <a:xfrm>
            <a:off x="1447689" y="6198161"/>
            <a:ext cx="334499" cy="164539"/>
          </a:xfrm>
          <a:prstGeom prst="rect">
            <a:avLst/>
          </a:prstGeom>
        </p:spPr>
        <p:txBody>
          <a:bodyPr/>
          <a:lstStyle/>
          <a:p>
            <a:pPr defTabSz="356616">
              <a:spcAft>
                <a:spcPts val="600"/>
              </a:spcAft>
            </a:pPr>
            <a:fld id="{63DCA5C9-2E11-4C67-86EB-AE1DE127DC64}" type="slidenum">
              <a:rPr lang="en-US" sz="1404" kern="1200">
                <a:solidFill>
                  <a:schemeClr val="tx1"/>
                </a:solidFill>
                <a:latin typeface="+mn-lt"/>
                <a:ea typeface="+mn-ea"/>
                <a:cs typeface="+mn-cs"/>
              </a:rPr>
              <a:pPr defTabSz="356616">
                <a:spcAft>
                  <a:spcPts val="600"/>
                </a:spcAft>
              </a:pPr>
              <a:t>61</a:t>
            </a:fld>
            <a:endParaRPr lang="en-US"/>
          </a:p>
        </p:txBody>
      </p:sp>
      <p:pic>
        <p:nvPicPr>
          <p:cNvPr id="8" name="Content Placeholder 7">
            <a:extLst>
              <a:ext uri="{FF2B5EF4-FFF2-40B4-BE49-F238E27FC236}">
                <a16:creationId xmlns:a16="http://schemas.microsoft.com/office/drawing/2014/main" id="{094AFBD5-CD96-A5BF-6591-A449448276A0}"/>
              </a:ext>
            </a:extLst>
          </p:cNvPr>
          <p:cNvPicPr>
            <a:picLocks noChangeAspect="1"/>
          </p:cNvPicPr>
          <p:nvPr/>
        </p:nvPicPr>
        <p:blipFill>
          <a:blip r:embed="rId2"/>
          <a:stretch>
            <a:fillRect/>
          </a:stretch>
        </p:blipFill>
        <p:spPr>
          <a:xfrm>
            <a:off x="3321621" y="4098413"/>
            <a:ext cx="2188235" cy="2312292"/>
          </a:xfrm>
          <a:prstGeom prst="rect">
            <a:avLst/>
          </a:prstGeom>
        </p:spPr>
      </p:pic>
      <p:pic>
        <p:nvPicPr>
          <p:cNvPr id="10" name="Picture 9">
            <a:extLst>
              <a:ext uri="{FF2B5EF4-FFF2-40B4-BE49-F238E27FC236}">
                <a16:creationId xmlns:a16="http://schemas.microsoft.com/office/drawing/2014/main" id="{1C0445EF-1C60-AB36-885D-BB2FDD97BCED}"/>
              </a:ext>
            </a:extLst>
          </p:cNvPr>
          <p:cNvPicPr>
            <a:picLocks noChangeAspect="1"/>
          </p:cNvPicPr>
          <p:nvPr/>
        </p:nvPicPr>
        <p:blipFill>
          <a:blip r:embed="rId3"/>
          <a:stretch>
            <a:fillRect/>
          </a:stretch>
        </p:blipFill>
        <p:spPr>
          <a:xfrm>
            <a:off x="5889282" y="4177056"/>
            <a:ext cx="2464746" cy="2185644"/>
          </a:xfrm>
          <a:prstGeom prst="rect">
            <a:avLst/>
          </a:prstGeom>
        </p:spPr>
      </p:pic>
      <p:pic>
        <p:nvPicPr>
          <p:cNvPr id="12" name="Picture 11">
            <a:extLst>
              <a:ext uri="{FF2B5EF4-FFF2-40B4-BE49-F238E27FC236}">
                <a16:creationId xmlns:a16="http://schemas.microsoft.com/office/drawing/2014/main" id="{C67AEE8F-2F68-25F3-CF46-82D248F8A31B}"/>
              </a:ext>
            </a:extLst>
          </p:cNvPr>
          <p:cNvPicPr>
            <a:picLocks noChangeAspect="1"/>
          </p:cNvPicPr>
          <p:nvPr/>
        </p:nvPicPr>
        <p:blipFill rotWithShape="1">
          <a:blip r:embed="rId4"/>
          <a:srcRect l="2779" t="7058" r="8495" b="5443"/>
          <a:stretch/>
        </p:blipFill>
        <p:spPr>
          <a:xfrm>
            <a:off x="7121655" y="1371600"/>
            <a:ext cx="3673639" cy="2668322"/>
          </a:xfrm>
          <a:prstGeom prst="rect">
            <a:avLst/>
          </a:prstGeom>
        </p:spPr>
      </p:pic>
      <p:pic>
        <p:nvPicPr>
          <p:cNvPr id="14" name="Picture 13">
            <a:extLst>
              <a:ext uri="{FF2B5EF4-FFF2-40B4-BE49-F238E27FC236}">
                <a16:creationId xmlns:a16="http://schemas.microsoft.com/office/drawing/2014/main" id="{9555F8ED-3C14-1F3B-2861-FD4E5B39E33C}"/>
              </a:ext>
            </a:extLst>
          </p:cNvPr>
          <p:cNvPicPr>
            <a:picLocks noChangeAspect="1"/>
          </p:cNvPicPr>
          <p:nvPr/>
        </p:nvPicPr>
        <p:blipFill rotWithShape="1">
          <a:blip r:embed="rId5"/>
          <a:srcRect l="6294" t="4348" r="12847" b="8129"/>
          <a:stretch/>
        </p:blipFill>
        <p:spPr>
          <a:xfrm>
            <a:off x="520820" y="4270776"/>
            <a:ext cx="2188235" cy="1780885"/>
          </a:xfrm>
          <a:prstGeom prst="rect">
            <a:avLst/>
          </a:prstGeom>
        </p:spPr>
      </p:pic>
      <p:pic>
        <p:nvPicPr>
          <p:cNvPr id="16" name="Picture 15">
            <a:extLst>
              <a:ext uri="{FF2B5EF4-FFF2-40B4-BE49-F238E27FC236}">
                <a16:creationId xmlns:a16="http://schemas.microsoft.com/office/drawing/2014/main" id="{F8406C4C-BEA9-0A2E-B613-EF712D65396B}"/>
              </a:ext>
            </a:extLst>
          </p:cNvPr>
          <p:cNvPicPr>
            <a:picLocks noChangeAspect="1"/>
          </p:cNvPicPr>
          <p:nvPr/>
        </p:nvPicPr>
        <p:blipFill>
          <a:blip r:embed="rId6"/>
          <a:stretch>
            <a:fillRect/>
          </a:stretch>
        </p:blipFill>
        <p:spPr>
          <a:xfrm>
            <a:off x="474180" y="1432040"/>
            <a:ext cx="2422443" cy="2651892"/>
          </a:xfrm>
          <a:prstGeom prst="rect">
            <a:avLst/>
          </a:prstGeom>
        </p:spPr>
      </p:pic>
      <p:pic>
        <p:nvPicPr>
          <p:cNvPr id="18" name="Picture 17">
            <a:extLst>
              <a:ext uri="{FF2B5EF4-FFF2-40B4-BE49-F238E27FC236}">
                <a16:creationId xmlns:a16="http://schemas.microsoft.com/office/drawing/2014/main" id="{650C8993-42F5-3A43-58D1-47DBFBDF7106}"/>
              </a:ext>
            </a:extLst>
          </p:cNvPr>
          <p:cNvPicPr>
            <a:picLocks noChangeAspect="1"/>
          </p:cNvPicPr>
          <p:nvPr/>
        </p:nvPicPr>
        <p:blipFill>
          <a:blip r:embed="rId7"/>
          <a:stretch>
            <a:fillRect/>
          </a:stretch>
        </p:blipFill>
        <p:spPr>
          <a:xfrm>
            <a:off x="3725679" y="1432040"/>
            <a:ext cx="2721772" cy="2402962"/>
          </a:xfrm>
          <a:prstGeom prst="rect">
            <a:avLst/>
          </a:prstGeom>
        </p:spPr>
      </p:pic>
      <p:pic>
        <p:nvPicPr>
          <p:cNvPr id="20" name="Picture 19">
            <a:extLst>
              <a:ext uri="{FF2B5EF4-FFF2-40B4-BE49-F238E27FC236}">
                <a16:creationId xmlns:a16="http://schemas.microsoft.com/office/drawing/2014/main" id="{8DB8C4D5-BD51-9560-05AB-48F7AB93EC3C}"/>
              </a:ext>
            </a:extLst>
          </p:cNvPr>
          <p:cNvPicPr>
            <a:picLocks noChangeAspect="1"/>
          </p:cNvPicPr>
          <p:nvPr/>
        </p:nvPicPr>
        <p:blipFill>
          <a:blip r:embed="rId8"/>
          <a:stretch>
            <a:fillRect/>
          </a:stretch>
        </p:blipFill>
        <p:spPr>
          <a:xfrm>
            <a:off x="8733454" y="4111402"/>
            <a:ext cx="2652209" cy="2316813"/>
          </a:xfrm>
          <a:prstGeom prst="rect">
            <a:avLst/>
          </a:prstGeom>
        </p:spPr>
      </p:pic>
    </p:spTree>
    <p:extLst>
      <p:ext uri="{BB962C8B-B14F-4D97-AF65-F5344CB8AC3E}">
        <p14:creationId xmlns:p14="http://schemas.microsoft.com/office/powerpoint/2010/main" val="40086505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81567-888A-45EE-BBEB-521658AACA2C}"/>
              </a:ext>
            </a:extLst>
          </p:cNvPr>
          <p:cNvSpPr>
            <a:spLocks noGrp="1"/>
          </p:cNvSpPr>
          <p:nvPr>
            <p:ph type="title"/>
          </p:nvPr>
        </p:nvSpPr>
        <p:spPr/>
        <p:txBody>
          <a:bodyPr/>
          <a:lstStyle/>
          <a:p>
            <a:r>
              <a:rPr lang="en-US" dirty="0"/>
              <a:t>Compressed Gas Cylinder Storage and Handling</a:t>
            </a:r>
          </a:p>
        </p:txBody>
      </p:sp>
      <p:sp>
        <p:nvSpPr>
          <p:cNvPr id="3" name="Date Placeholder 2">
            <a:extLst>
              <a:ext uri="{FF2B5EF4-FFF2-40B4-BE49-F238E27FC236}">
                <a16:creationId xmlns:a16="http://schemas.microsoft.com/office/drawing/2014/main" id="{DBE68A0C-88E5-4C8D-9085-BDAD00A37CEA}"/>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Arial" panose="020B0604020202020204"/>
              </a:rPr>
              <a:t>05.16.2019</a:t>
            </a:r>
            <a:endParaRPr kumimoji="0" lang="en-US" sz="1000" b="0" i="0" u="none" strike="noStrike" kern="1200" cap="none" spc="0" normalizeH="0" baseline="0" noProof="0" dirty="0">
              <a:ln>
                <a:noFill/>
              </a:ln>
              <a:solidFill>
                <a:srgbClr val="333333"/>
              </a:solidFill>
              <a:effectLst/>
              <a:uLnTx/>
              <a:uFillTx/>
              <a:latin typeface="Arial" panose="020B0604020202020204"/>
            </a:endParaRPr>
          </a:p>
        </p:txBody>
      </p:sp>
      <p:sp>
        <p:nvSpPr>
          <p:cNvPr id="5" name="Slide Number Placeholder 4">
            <a:extLst>
              <a:ext uri="{FF2B5EF4-FFF2-40B4-BE49-F238E27FC236}">
                <a16:creationId xmlns:a16="http://schemas.microsoft.com/office/drawing/2014/main" id="{93FD1E46-8F25-4C75-BFAA-1FC1D0876C69}"/>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1000" b="0" i="0" u="none" strike="noStrike" kern="1200" cap="none" spc="0" normalizeH="0" baseline="0" noProof="0" smtClean="0">
                <a:ln>
                  <a:noFill/>
                </a:ln>
                <a:solidFill>
                  <a:srgbClr val="333333"/>
                </a:solidFill>
                <a:effectLst/>
                <a:uLnTx/>
                <a:uFillTx/>
                <a:latin typeface="Arial" panose="020B0604020202020204"/>
              </a:rPr>
              <a:pPr marL="0" marR="0" lvl="0" indent="0" algn="l" defTabSz="4572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dirty="0">
              <a:ln>
                <a:noFill/>
              </a:ln>
              <a:solidFill>
                <a:srgbClr val="333333"/>
              </a:solidFill>
              <a:effectLst/>
              <a:uLnTx/>
              <a:uFillTx/>
              <a:latin typeface="Arial" panose="020B0604020202020204"/>
            </a:endParaRPr>
          </a:p>
        </p:txBody>
      </p:sp>
      <p:sp>
        <p:nvSpPr>
          <p:cNvPr id="6" name="Content Placeholder 5">
            <a:extLst>
              <a:ext uri="{FF2B5EF4-FFF2-40B4-BE49-F238E27FC236}">
                <a16:creationId xmlns:a16="http://schemas.microsoft.com/office/drawing/2014/main" id="{F631A8F0-D993-4E1E-AC1A-DEFBE5227D1D}"/>
              </a:ext>
            </a:extLst>
          </p:cNvPr>
          <p:cNvSpPr>
            <a:spLocks noGrp="1"/>
          </p:cNvSpPr>
          <p:nvPr>
            <p:ph sz="quarter" idx="14"/>
          </p:nvPr>
        </p:nvSpPr>
        <p:spPr/>
        <p:txBody>
          <a:bodyPr/>
          <a:lstStyle/>
          <a:p>
            <a:r>
              <a:rPr lang="en-US" dirty="0"/>
              <a:t>Special precautions are taken to assure the safe use, transportation, and storage</a:t>
            </a:r>
          </a:p>
          <a:p>
            <a:r>
              <a:rPr lang="en-US" dirty="0"/>
              <a:t>of compressed gas cylinders.</a:t>
            </a:r>
          </a:p>
          <a:p>
            <a:endParaRPr lang="en-US" dirty="0"/>
          </a:p>
          <a:p>
            <a:r>
              <a:rPr lang="en-US" dirty="0"/>
              <a:t>Serious accidents may result from the misuse, abuse, or mishandling of compressed gas cylinders. </a:t>
            </a:r>
          </a:p>
          <a:p>
            <a:r>
              <a:rPr lang="en-US" dirty="0"/>
              <a:t>Handle cylinders of compressed gases as high-energy sources and therefore as potential explosives. </a:t>
            </a:r>
          </a:p>
          <a:p>
            <a:endParaRPr lang="en-US" dirty="0"/>
          </a:p>
          <a:p>
            <a:r>
              <a:rPr lang="en-US" dirty="0">
                <a:hlinkClick r:id="rId2"/>
              </a:rPr>
              <a:t>Compressed Gas Cylinder Storage and Handling policy</a:t>
            </a:r>
            <a:r>
              <a:rPr lang="en-US" dirty="0"/>
              <a:t>: </a:t>
            </a:r>
          </a:p>
          <a:p>
            <a:endParaRPr lang="en-US" dirty="0"/>
          </a:p>
          <a:p>
            <a:r>
              <a:rPr lang="en-US" dirty="0">
                <a:hlinkClick r:id="rId2"/>
              </a:rPr>
              <a:t>https://umccontracts.policymedical.net/policymed/anonymous/docViewer?stoken=82e0cdc9-f3d9-4a0f-a3c0-e9bd787b2d0c&amp;dtoken=b1be8459-dea5-460d-9355-057797f6a277</a:t>
            </a:r>
            <a:r>
              <a:rPr lang="en-US" dirty="0"/>
              <a:t>  </a:t>
            </a:r>
          </a:p>
          <a:p>
            <a:endParaRPr lang="en-US" dirty="0"/>
          </a:p>
          <a:p>
            <a:endParaRPr lang="en-US" dirty="0"/>
          </a:p>
        </p:txBody>
      </p:sp>
    </p:spTree>
    <p:extLst>
      <p:ext uri="{BB962C8B-B14F-4D97-AF65-F5344CB8AC3E}">
        <p14:creationId xmlns:p14="http://schemas.microsoft.com/office/powerpoint/2010/main" val="342749341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EEB6D-28CC-41BA-BAAC-1BE409657392}"/>
              </a:ext>
            </a:extLst>
          </p:cNvPr>
          <p:cNvSpPr>
            <a:spLocks noGrp="1"/>
          </p:cNvSpPr>
          <p:nvPr>
            <p:ph type="title"/>
          </p:nvPr>
        </p:nvSpPr>
        <p:spPr/>
        <p:txBody>
          <a:bodyPr/>
          <a:lstStyle/>
          <a:p>
            <a:r>
              <a:rPr lang="en-US" dirty="0"/>
              <a:t>Compressed Gas Cylinder Storage and Handling</a:t>
            </a:r>
          </a:p>
        </p:txBody>
      </p:sp>
      <p:sp>
        <p:nvSpPr>
          <p:cNvPr id="3" name="Date Placeholder 2">
            <a:extLst>
              <a:ext uri="{FF2B5EF4-FFF2-40B4-BE49-F238E27FC236}">
                <a16:creationId xmlns:a16="http://schemas.microsoft.com/office/drawing/2014/main" id="{B91B368C-A513-48C7-8CF0-0E054CDB78CA}"/>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Arial" panose="020B0604020202020204"/>
              </a:rPr>
              <a:t>05.16.2019</a:t>
            </a:r>
            <a:endParaRPr kumimoji="0" lang="en-US" sz="1000" b="0" i="0" u="none" strike="noStrike" kern="1200" cap="none" spc="0" normalizeH="0" baseline="0" noProof="0" dirty="0">
              <a:ln>
                <a:noFill/>
              </a:ln>
              <a:solidFill>
                <a:srgbClr val="333333"/>
              </a:solidFill>
              <a:effectLst/>
              <a:uLnTx/>
              <a:uFillTx/>
              <a:latin typeface="Arial" panose="020B0604020202020204"/>
            </a:endParaRPr>
          </a:p>
        </p:txBody>
      </p:sp>
      <p:sp>
        <p:nvSpPr>
          <p:cNvPr id="5" name="Slide Number Placeholder 4">
            <a:extLst>
              <a:ext uri="{FF2B5EF4-FFF2-40B4-BE49-F238E27FC236}">
                <a16:creationId xmlns:a16="http://schemas.microsoft.com/office/drawing/2014/main" id="{5BCBA1C4-91C8-4BC7-9AB2-AB19D3B42F50}"/>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1000" b="0" i="0" u="none" strike="noStrike" kern="1200" cap="none" spc="0" normalizeH="0" baseline="0" noProof="0" smtClean="0">
                <a:ln>
                  <a:noFill/>
                </a:ln>
                <a:solidFill>
                  <a:srgbClr val="333333"/>
                </a:solidFill>
                <a:effectLst/>
                <a:uLnTx/>
                <a:uFillTx/>
                <a:latin typeface="Arial" panose="020B0604020202020204"/>
              </a:rPr>
              <a:pPr marL="0" marR="0" lvl="0" indent="0" algn="l" defTabSz="457200" rtl="0" eaLnBrk="1" fontAlgn="auto" latinLnBrk="0" hangingPunct="1">
                <a:lnSpc>
                  <a:spcPct val="100000"/>
                </a:lnSpc>
                <a:spcBef>
                  <a:spcPts val="0"/>
                </a:spcBef>
                <a:spcAft>
                  <a:spcPts val="0"/>
                </a:spcAft>
                <a:buClrTx/>
                <a:buSzTx/>
                <a:buFontTx/>
                <a:buNone/>
                <a:tabLst/>
                <a:defRPr/>
              </a:pPr>
              <a:t>63</a:t>
            </a:fld>
            <a:endParaRPr kumimoji="0" lang="en-US" sz="1000" b="0" i="0" u="none" strike="noStrike" kern="1200" cap="none" spc="0" normalizeH="0" baseline="0" noProof="0" dirty="0">
              <a:ln>
                <a:noFill/>
              </a:ln>
              <a:solidFill>
                <a:srgbClr val="333333"/>
              </a:solidFill>
              <a:effectLst/>
              <a:uLnTx/>
              <a:uFillTx/>
              <a:latin typeface="Arial" panose="020B0604020202020204"/>
            </a:endParaRPr>
          </a:p>
        </p:txBody>
      </p:sp>
      <p:sp>
        <p:nvSpPr>
          <p:cNvPr id="6" name="Content Placeholder 5">
            <a:extLst>
              <a:ext uri="{FF2B5EF4-FFF2-40B4-BE49-F238E27FC236}">
                <a16:creationId xmlns:a16="http://schemas.microsoft.com/office/drawing/2014/main" id="{8CEC67D7-E9A4-4D18-BD2F-63616CA97FB5}"/>
              </a:ext>
            </a:extLst>
          </p:cNvPr>
          <p:cNvSpPr>
            <a:spLocks noGrp="1"/>
          </p:cNvSpPr>
          <p:nvPr>
            <p:ph sz="quarter" idx="14"/>
          </p:nvPr>
        </p:nvSpPr>
        <p:spPr/>
        <p:txBody>
          <a:bodyPr/>
          <a:lstStyle/>
          <a:p>
            <a:pPr marL="342900" indent="-342900">
              <a:buFont typeface="Arial" panose="020B0604020202020204" pitchFamily="34" charset="0"/>
              <a:buChar char="•"/>
            </a:pPr>
            <a:r>
              <a:rPr lang="en-US" dirty="0"/>
              <a:t>A gas cylinder placed next to a patient’s bed and intended for use within a short time would is not considered as being in storage. </a:t>
            </a:r>
          </a:p>
          <a:p>
            <a:pPr marL="342900" indent="-342900">
              <a:buFont typeface="Arial" panose="020B0604020202020204" pitchFamily="34" charset="0"/>
              <a:buChar char="•"/>
            </a:pPr>
            <a:r>
              <a:rPr lang="en-US" dirty="0"/>
              <a:t>A cylinder of oxygen on an emergency code cart or a stretcher is also not considered as being in storage. </a:t>
            </a:r>
          </a:p>
          <a:p>
            <a:pPr marL="342900" indent="-342900">
              <a:buFont typeface="Arial" panose="020B0604020202020204" pitchFamily="34" charset="0"/>
              <a:buChar char="•"/>
            </a:pPr>
            <a:r>
              <a:rPr lang="en-US" dirty="0"/>
              <a:t>In these examples, the cylinder is “in use” and does not count toward the 12 total full E-sized cylinders stored.</a:t>
            </a:r>
          </a:p>
          <a:p>
            <a:pPr marL="342900" indent="-342900">
              <a:buFont typeface="Arial" panose="020B0604020202020204" pitchFamily="34" charset="0"/>
              <a:buChar char="•"/>
            </a:pPr>
            <a:r>
              <a:rPr lang="en-US" dirty="0"/>
              <a:t>Maintaining proper storage of medical gas cylinders also avoids confusion and delay if a full cylinder is needed hurriedly. </a:t>
            </a:r>
          </a:p>
          <a:p>
            <a:pPr marL="342900" indent="-342900">
              <a:buFont typeface="Arial" panose="020B0604020202020204" pitchFamily="34" charset="0"/>
              <a:buChar char="•"/>
            </a:pPr>
            <a:r>
              <a:rPr lang="en-US" dirty="0"/>
              <a:t>For medical gas storage in storage racks, partial and empty cylinders are segregated from full/unopened tanks. The racks are labeled as “full/unopened” and “partial/empty”. Any tank that is not “full”, i.e., needle in the green zone on the gauge, is placed in the “partial/empty” side of the storage rack.</a:t>
            </a:r>
          </a:p>
        </p:txBody>
      </p:sp>
    </p:spTree>
    <p:extLst>
      <p:ext uri="{BB962C8B-B14F-4D97-AF65-F5344CB8AC3E}">
        <p14:creationId xmlns:p14="http://schemas.microsoft.com/office/powerpoint/2010/main" val="24151498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33F27-AA04-46E6-B8BE-DB7828D756F5}"/>
              </a:ext>
            </a:extLst>
          </p:cNvPr>
          <p:cNvSpPr>
            <a:spLocks noGrp="1"/>
          </p:cNvSpPr>
          <p:nvPr>
            <p:ph type="title"/>
          </p:nvPr>
        </p:nvSpPr>
        <p:spPr/>
        <p:txBody>
          <a:bodyPr/>
          <a:lstStyle/>
          <a:p>
            <a:r>
              <a:rPr lang="en-US" dirty="0"/>
              <a:t>Compressed Gas Cylinder Storage and Handling</a:t>
            </a:r>
          </a:p>
        </p:txBody>
      </p:sp>
      <p:sp>
        <p:nvSpPr>
          <p:cNvPr id="3" name="Date Placeholder 2">
            <a:extLst>
              <a:ext uri="{FF2B5EF4-FFF2-40B4-BE49-F238E27FC236}">
                <a16:creationId xmlns:a16="http://schemas.microsoft.com/office/drawing/2014/main" id="{A7EC087B-3670-4BA6-9F0D-6E607D413A4A}"/>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333333"/>
                </a:solidFill>
                <a:effectLst/>
                <a:uLnTx/>
                <a:uFillTx/>
                <a:latin typeface="Arial" panose="020B0604020202020204"/>
              </a:rPr>
              <a:t>05.16.2019</a:t>
            </a:r>
            <a:endParaRPr kumimoji="0" lang="en-US" sz="1000" b="0" i="0" u="none" strike="noStrike" kern="1200" cap="none" spc="0" normalizeH="0" baseline="0" noProof="0" dirty="0">
              <a:ln>
                <a:noFill/>
              </a:ln>
              <a:solidFill>
                <a:srgbClr val="333333"/>
              </a:solidFill>
              <a:effectLst/>
              <a:uLnTx/>
              <a:uFillTx/>
              <a:latin typeface="Arial" panose="020B0604020202020204"/>
            </a:endParaRPr>
          </a:p>
        </p:txBody>
      </p:sp>
      <p:sp>
        <p:nvSpPr>
          <p:cNvPr id="5" name="Slide Number Placeholder 4">
            <a:extLst>
              <a:ext uri="{FF2B5EF4-FFF2-40B4-BE49-F238E27FC236}">
                <a16:creationId xmlns:a16="http://schemas.microsoft.com/office/drawing/2014/main" id="{C533DB6A-E174-43EA-8EC6-84216FAC896E}"/>
              </a:ext>
            </a:extLst>
          </p:cNvPr>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63DCA5C9-2E11-4C67-86EB-AE1DE127DC64}" type="slidenum">
              <a:rPr kumimoji="0" lang="en-US" sz="1000" b="0" i="0" u="none" strike="noStrike" kern="1200" cap="none" spc="0" normalizeH="0" baseline="0" noProof="0" smtClean="0">
                <a:ln>
                  <a:noFill/>
                </a:ln>
                <a:solidFill>
                  <a:srgbClr val="333333"/>
                </a:solidFill>
                <a:effectLst/>
                <a:uLnTx/>
                <a:uFillTx/>
                <a:latin typeface="Arial" panose="020B0604020202020204"/>
              </a:rPr>
              <a:pPr marL="0" marR="0" lvl="0" indent="0" algn="l" defTabSz="457200"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dirty="0">
              <a:ln>
                <a:noFill/>
              </a:ln>
              <a:solidFill>
                <a:srgbClr val="333333"/>
              </a:solidFill>
              <a:effectLst/>
              <a:uLnTx/>
              <a:uFillTx/>
              <a:latin typeface="Arial" panose="020B0604020202020204"/>
            </a:endParaRPr>
          </a:p>
        </p:txBody>
      </p:sp>
      <p:sp>
        <p:nvSpPr>
          <p:cNvPr id="6" name="Content Placeholder 5">
            <a:extLst>
              <a:ext uri="{FF2B5EF4-FFF2-40B4-BE49-F238E27FC236}">
                <a16:creationId xmlns:a16="http://schemas.microsoft.com/office/drawing/2014/main" id="{0D654B53-5651-494A-8A4B-C8BD385A3E23}"/>
              </a:ext>
            </a:extLst>
          </p:cNvPr>
          <p:cNvSpPr>
            <a:spLocks noGrp="1"/>
          </p:cNvSpPr>
          <p:nvPr>
            <p:ph sz="quarter" idx="14"/>
          </p:nvPr>
        </p:nvSpPr>
        <p:spPr/>
        <p:txBody>
          <a:bodyPr/>
          <a:lstStyle/>
          <a:p>
            <a:pPr marL="342900" indent="-342900">
              <a:buFont typeface="Arial" panose="020B0604020202020204" pitchFamily="34" charset="0"/>
              <a:buChar char="•"/>
            </a:pPr>
            <a:r>
              <a:rPr lang="en-US" dirty="0"/>
              <a:t>For medical gas storage in storage racks, partial and empty cylinders are segregated from full/unopened tanks. The racks are labeled as “full/unopened” and “partial/empty”. Any tank that is not “full”, i.e., needle in the green zone on the gauge, is placed in the “partial/empty” side of the storage rack.</a:t>
            </a:r>
          </a:p>
          <a:p>
            <a:pPr marL="342900" indent="-342900">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5CD86414-1CAD-4631-B72A-9E66AB9F9344}"/>
              </a:ext>
            </a:extLst>
          </p:cNvPr>
          <p:cNvPicPr>
            <a:picLocks noChangeAspect="1"/>
          </p:cNvPicPr>
          <p:nvPr/>
        </p:nvPicPr>
        <p:blipFill>
          <a:blip r:embed="rId2"/>
          <a:stretch>
            <a:fillRect/>
          </a:stretch>
        </p:blipFill>
        <p:spPr>
          <a:xfrm>
            <a:off x="6242800" y="2481162"/>
            <a:ext cx="4719901" cy="3741150"/>
          </a:xfrm>
          <a:prstGeom prst="rect">
            <a:avLst/>
          </a:prstGeom>
        </p:spPr>
      </p:pic>
      <p:sp>
        <p:nvSpPr>
          <p:cNvPr id="8" name="Rectangle 7">
            <a:extLst>
              <a:ext uri="{FF2B5EF4-FFF2-40B4-BE49-F238E27FC236}">
                <a16:creationId xmlns:a16="http://schemas.microsoft.com/office/drawing/2014/main" id="{A20155D9-66B0-4F4E-B305-563734AE442C}"/>
              </a:ext>
            </a:extLst>
          </p:cNvPr>
          <p:cNvSpPr/>
          <p:nvPr/>
        </p:nvSpPr>
        <p:spPr>
          <a:xfrm>
            <a:off x="580495" y="2920576"/>
            <a:ext cx="5368705" cy="3046988"/>
          </a:xfrm>
          <a:prstGeom prst="rect">
            <a:avLst/>
          </a:prstGeom>
        </p:spPr>
        <p:txBody>
          <a:bodyPr wrap="square">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One storage rack of no more than 6 E-type cylinders is marked “UNOPENED FULL CYLINDERS” for storage of unopened cylinders only. Most e-type cylinders indicate a reading of 2000 psi or greater as full.</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One storage rack of no more than 6 E-type cylinders is marked “OPEN PARTIAL OR EMPTY CYLINDERS” for storage of partial and empty cylinders only. The placard sign on this rack will also state “PARTIAL &gt; 500 PSI” and “EMPTY &lt; 500 PSI” to define partial and empty designations.</a:t>
            </a:r>
          </a:p>
        </p:txBody>
      </p:sp>
    </p:spTree>
    <p:extLst>
      <p:ext uri="{BB962C8B-B14F-4D97-AF65-F5344CB8AC3E}">
        <p14:creationId xmlns:p14="http://schemas.microsoft.com/office/powerpoint/2010/main" val="24249482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E6155A-BCC4-4493-AABB-B9E2BBE49C5E}"/>
              </a:ext>
            </a:extLst>
          </p:cNvPr>
          <p:cNvSpPr>
            <a:spLocks noGrp="1"/>
          </p:cNvSpPr>
          <p:nvPr>
            <p:ph type="title"/>
          </p:nvPr>
        </p:nvSpPr>
        <p:spPr/>
        <p:txBody>
          <a:bodyPr/>
          <a:lstStyle/>
          <a:p>
            <a:r>
              <a:rPr lang="en-US" dirty="0"/>
              <a:t>Resources</a:t>
            </a:r>
          </a:p>
        </p:txBody>
      </p:sp>
      <p:sp>
        <p:nvSpPr>
          <p:cNvPr id="4" name="Slide Number Placeholder 3">
            <a:extLst>
              <a:ext uri="{FF2B5EF4-FFF2-40B4-BE49-F238E27FC236}">
                <a16:creationId xmlns:a16="http://schemas.microsoft.com/office/drawing/2014/main" id="{C1F3D997-3BFB-4279-BCFB-307EDEBC4309}"/>
              </a:ext>
            </a:extLst>
          </p:cNvPr>
          <p:cNvSpPr>
            <a:spLocks noGrp="1"/>
          </p:cNvSpPr>
          <p:nvPr>
            <p:ph type="sldNum" sz="quarter" idx="12"/>
          </p:nvPr>
        </p:nvSpPr>
        <p:spPr/>
        <p:txBody>
          <a:bodyPr/>
          <a:lstStyle/>
          <a:p>
            <a:fld id="{E6CAFEF2-EA65-4A14-855D-C231E0914358}" type="slidenum">
              <a:rPr lang="en-US" smtClean="0"/>
              <a:pPr/>
              <a:t>65</a:t>
            </a:fld>
            <a:endParaRPr lang="en-US"/>
          </a:p>
        </p:txBody>
      </p:sp>
      <p:sp>
        <p:nvSpPr>
          <p:cNvPr id="2" name="Content Placeholder 1">
            <a:extLst>
              <a:ext uri="{FF2B5EF4-FFF2-40B4-BE49-F238E27FC236}">
                <a16:creationId xmlns:a16="http://schemas.microsoft.com/office/drawing/2014/main" id="{2C62047A-1C76-4D48-9A41-C2EB1BEE7B29}"/>
              </a:ext>
            </a:extLst>
          </p:cNvPr>
          <p:cNvSpPr>
            <a:spLocks noGrp="1"/>
          </p:cNvSpPr>
          <p:nvPr>
            <p:ph sz="quarter" idx="13"/>
          </p:nvPr>
        </p:nvSpPr>
        <p:spPr>
          <a:xfrm>
            <a:off x="580496" y="1600200"/>
            <a:ext cx="3071284" cy="4762500"/>
          </a:xfrm>
        </p:spPr>
        <p:txBody>
          <a:bodyPr>
            <a:normAutofit fontScale="25000" lnSpcReduction="20000"/>
          </a:bodyPr>
          <a:lstStyle/>
          <a:p>
            <a:r>
              <a:rPr lang="en-US" sz="6400" b="1" dirty="0"/>
              <a:t>Policies: </a:t>
            </a:r>
            <a:endParaRPr lang="en-US" sz="6400" dirty="0"/>
          </a:p>
          <a:p>
            <a:pPr marL="533387" lvl="1" indent="0">
              <a:buNone/>
            </a:pPr>
            <a:r>
              <a:rPr lang="en-US" sz="6400" dirty="0"/>
              <a:t>· Under “Additional Resources”:  Policy Medical, or </a:t>
            </a:r>
          </a:p>
          <a:p>
            <a:pPr marL="533387" lvl="1" indent="0">
              <a:buNone/>
            </a:pPr>
            <a:r>
              <a:rPr lang="en-US" sz="6400" dirty="0"/>
              <a:t>· UMC Shortcuts folder: UMC Policies &amp; Documents</a:t>
            </a:r>
          </a:p>
          <a:p>
            <a:r>
              <a:rPr lang="en-US" sz="6400" b="1" dirty="0"/>
              <a:t>Education/eLearning:  TLC – “The Learning Center”</a:t>
            </a:r>
            <a:endParaRPr lang="en-US" sz="6400" dirty="0"/>
          </a:p>
          <a:p>
            <a:pPr marL="533387" lvl="1" indent="0">
              <a:buNone/>
            </a:pPr>
            <a:r>
              <a:rPr lang="en-US" sz="6400" dirty="0"/>
              <a:t>· Employee Resources page </a:t>
            </a:r>
          </a:p>
          <a:p>
            <a:r>
              <a:rPr lang="en-US" sz="6400" b="1" dirty="0"/>
              <a:t>InTouch  UMC Intranet</a:t>
            </a:r>
            <a:endParaRPr lang="en-US" sz="6400" dirty="0"/>
          </a:p>
          <a:p>
            <a:pPr marL="533387" lvl="1" indent="0">
              <a:buNone/>
            </a:pPr>
            <a:r>
              <a:rPr lang="en-US" sz="6400" dirty="0"/>
              <a:t>· Employee Resources  page</a:t>
            </a:r>
          </a:p>
          <a:p>
            <a:r>
              <a:rPr lang="en-US" sz="6400" b="1" dirty="0"/>
              <a:t>Mosby’s Clinical Skills:</a:t>
            </a:r>
            <a:endParaRPr lang="en-US" sz="6400" dirty="0"/>
          </a:p>
          <a:p>
            <a:pPr marL="533387" lvl="1" indent="0">
              <a:buNone/>
            </a:pPr>
            <a:r>
              <a:rPr lang="en-US" sz="6400" dirty="0"/>
              <a:t>· UMC Shortcuts: Clinical Skills</a:t>
            </a:r>
          </a:p>
          <a:p>
            <a:endParaRPr lang="en-US" dirty="0"/>
          </a:p>
        </p:txBody>
      </p:sp>
      <p:sp>
        <p:nvSpPr>
          <p:cNvPr id="6" name="Content Placeholder 5">
            <a:extLst>
              <a:ext uri="{FF2B5EF4-FFF2-40B4-BE49-F238E27FC236}">
                <a16:creationId xmlns:a16="http://schemas.microsoft.com/office/drawing/2014/main" id="{ED219EFE-B626-4972-BBB4-6ED818494589}"/>
              </a:ext>
            </a:extLst>
          </p:cNvPr>
          <p:cNvSpPr>
            <a:spLocks noGrp="1"/>
          </p:cNvSpPr>
          <p:nvPr>
            <p:ph sz="quarter" idx="14"/>
          </p:nvPr>
        </p:nvSpPr>
        <p:spPr>
          <a:xfrm>
            <a:off x="5006975" y="1600200"/>
            <a:ext cx="3387726" cy="4762500"/>
          </a:xfrm>
        </p:spPr>
        <p:txBody>
          <a:bodyPr/>
          <a:lstStyle/>
          <a:p>
            <a:pPr lvl="0"/>
            <a:r>
              <a:rPr lang="en-US" sz="1600" b="1" dirty="0"/>
              <a:t>Lexicomp (Drug Reference)</a:t>
            </a:r>
            <a:endParaRPr lang="en-US" sz="1600" dirty="0"/>
          </a:p>
          <a:p>
            <a:pPr marL="533387" lvl="1" indent="0">
              <a:buNone/>
            </a:pPr>
            <a:r>
              <a:rPr lang="en-US" sz="1600" dirty="0"/>
              <a:t>· Inside Epic medical record (Resources tab),  or</a:t>
            </a:r>
          </a:p>
          <a:p>
            <a:pPr marL="533387" lvl="1" indent="0">
              <a:buNone/>
            </a:pPr>
            <a:r>
              <a:rPr lang="en-US" sz="1600" dirty="0"/>
              <a:t>· UMC Shortcuts folder  (desktop)</a:t>
            </a:r>
          </a:p>
          <a:p>
            <a:pPr lvl="0"/>
            <a:r>
              <a:rPr lang="en-US" sz="1600" b="1" dirty="0"/>
              <a:t>Patient Education Materials</a:t>
            </a:r>
            <a:endParaRPr lang="en-US" sz="1600" dirty="0"/>
          </a:p>
          <a:p>
            <a:pPr marL="533387" lvl="1" indent="0">
              <a:buNone/>
            </a:pPr>
            <a:r>
              <a:rPr lang="en-US" sz="1600" dirty="0"/>
              <a:t>· Lexicomp (preferred) inside Epic,   or</a:t>
            </a:r>
          </a:p>
          <a:p>
            <a:pPr marL="533387" lvl="1" indent="0">
              <a:buNone/>
            </a:pPr>
            <a:r>
              <a:rPr lang="en-US" sz="1600" dirty="0"/>
              <a:t>· Mosby’s Skills: Patient Education tab</a:t>
            </a:r>
          </a:p>
          <a:p>
            <a:pPr lvl="0"/>
            <a:r>
              <a:rPr lang="en-US" sz="1600" b="1" dirty="0"/>
              <a:t>Clinical Equipment Users Manuals</a:t>
            </a:r>
            <a:endParaRPr lang="en-US" sz="1600" dirty="0"/>
          </a:p>
          <a:p>
            <a:pPr marL="533387" lvl="1" indent="0">
              <a:buNone/>
            </a:pPr>
            <a:r>
              <a:rPr lang="en-US" sz="1600" dirty="0"/>
              <a:t>· U drive (Clinical Equipment Users Manuals folder)</a:t>
            </a:r>
          </a:p>
          <a:p>
            <a:endParaRPr lang="en-US" sz="1600" dirty="0"/>
          </a:p>
        </p:txBody>
      </p:sp>
      <p:sp>
        <p:nvSpPr>
          <p:cNvPr id="8" name="Content Placeholder 7">
            <a:extLst>
              <a:ext uri="{FF2B5EF4-FFF2-40B4-BE49-F238E27FC236}">
                <a16:creationId xmlns:a16="http://schemas.microsoft.com/office/drawing/2014/main" id="{77D3673F-0EDA-475C-B602-722736990D4A}"/>
              </a:ext>
            </a:extLst>
          </p:cNvPr>
          <p:cNvSpPr>
            <a:spLocks noGrp="1"/>
          </p:cNvSpPr>
          <p:nvPr>
            <p:ph sz="quarter" idx="15"/>
          </p:nvPr>
        </p:nvSpPr>
        <p:spPr>
          <a:xfrm>
            <a:off x="8572499" y="1600200"/>
            <a:ext cx="3248025" cy="4762500"/>
          </a:xfrm>
        </p:spPr>
        <p:txBody>
          <a:bodyPr/>
          <a:lstStyle/>
          <a:p>
            <a:pPr lvl="0"/>
            <a:r>
              <a:rPr lang="en-US" sz="1600" b="1" dirty="0" err="1"/>
              <a:t>ePrivileges</a:t>
            </a:r>
            <a:r>
              <a:rPr lang="en-US" sz="1600" b="1" dirty="0"/>
              <a:t> (to check physicians’ procedural privileges)</a:t>
            </a:r>
            <a:endParaRPr lang="en-US" sz="1600" dirty="0"/>
          </a:p>
          <a:p>
            <a:pPr marL="533387" lvl="1" indent="0">
              <a:buNone/>
            </a:pPr>
            <a:r>
              <a:rPr lang="en-US" sz="1600" dirty="0"/>
              <a:t>· Inside Epic,  “Resources” tab</a:t>
            </a:r>
          </a:p>
          <a:p>
            <a:pPr lvl="0"/>
            <a:r>
              <a:rPr lang="en-US" sz="1600" b="1" dirty="0" err="1"/>
              <a:t>Uptodate</a:t>
            </a:r>
            <a:r>
              <a:rPr lang="en-US" sz="1600" b="1" dirty="0"/>
              <a:t> (Clinical Information)</a:t>
            </a:r>
            <a:endParaRPr lang="en-US" sz="1600" dirty="0"/>
          </a:p>
          <a:p>
            <a:pPr marL="533387" lvl="1" indent="0">
              <a:buNone/>
            </a:pPr>
            <a:r>
              <a:rPr lang="en-US" sz="1600" dirty="0"/>
              <a:t>· UMC Shortcuts folder (Desktop)</a:t>
            </a:r>
          </a:p>
          <a:p>
            <a:pPr lvl="0"/>
            <a:r>
              <a:rPr lang="en-US" sz="1600" b="1" dirty="0"/>
              <a:t>ERP – Electronic Resident Procedures</a:t>
            </a:r>
          </a:p>
          <a:p>
            <a:pPr lvl="1"/>
            <a:r>
              <a:rPr lang="en-US" sz="1600" dirty="0"/>
              <a:t> Can be found in Epic “Resources” tab</a:t>
            </a:r>
          </a:p>
          <a:p>
            <a:endParaRPr lang="en-US" dirty="0"/>
          </a:p>
        </p:txBody>
      </p:sp>
      <p:pic>
        <p:nvPicPr>
          <p:cNvPr id="7" name="Picture 6">
            <a:extLst>
              <a:ext uri="{FF2B5EF4-FFF2-40B4-BE49-F238E27FC236}">
                <a16:creationId xmlns:a16="http://schemas.microsoft.com/office/drawing/2014/main" id="{0AD3B1E8-D305-4251-BB03-AFAE7EE5CD92}"/>
              </a:ext>
            </a:extLst>
          </p:cNvPr>
          <p:cNvPicPr>
            <a:picLocks noChangeAspect="1"/>
          </p:cNvPicPr>
          <p:nvPr/>
        </p:nvPicPr>
        <p:blipFill>
          <a:blip r:embed="rId2"/>
          <a:stretch>
            <a:fillRect/>
          </a:stretch>
        </p:blipFill>
        <p:spPr>
          <a:xfrm>
            <a:off x="3604506" y="1697354"/>
            <a:ext cx="838556" cy="1022350"/>
          </a:xfrm>
          <a:prstGeom prst="rect">
            <a:avLst/>
          </a:prstGeom>
        </p:spPr>
      </p:pic>
      <p:pic>
        <p:nvPicPr>
          <p:cNvPr id="11" name="Picture 10">
            <a:extLst>
              <a:ext uri="{FF2B5EF4-FFF2-40B4-BE49-F238E27FC236}">
                <a16:creationId xmlns:a16="http://schemas.microsoft.com/office/drawing/2014/main" id="{A3D4430E-CF1A-4F52-B1A1-C998B366B786}"/>
              </a:ext>
            </a:extLst>
          </p:cNvPr>
          <p:cNvPicPr>
            <a:picLocks noChangeAspect="1"/>
          </p:cNvPicPr>
          <p:nvPr/>
        </p:nvPicPr>
        <p:blipFill rotWithShape="1">
          <a:blip r:embed="rId3"/>
          <a:srcRect r="13740"/>
          <a:stretch/>
        </p:blipFill>
        <p:spPr>
          <a:xfrm>
            <a:off x="3561710" y="5741902"/>
            <a:ext cx="799620" cy="1041269"/>
          </a:xfrm>
          <a:prstGeom prst="rect">
            <a:avLst/>
          </a:prstGeom>
        </p:spPr>
      </p:pic>
      <p:pic>
        <p:nvPicPr>
          <p:cNvPr id="5" name="Picture 4">
            <a:extLst>
              <a:ext uri="{FF2B5EF4-FFF2-40B4-BE49-F238E27FC236}">
                <a16:creationId xmlns:a16="http://schemas.microsoft.com/office/drawing/2014/main" id="{361DFBA3-5D7F-49B1-A7B7-A50A9BA82974}"/>
              </a:ext>
            </a:extLst>
          </p:cNvPr>
          <p:cNvPicPr>
            <a:picLocks noChangeAspect="1"/>
          </p:cNvPicPr>
          <p:nvPr/>
        </p:nvPicPr>
        <p:blipFill>
          <a:blip r:embed="rId4"/>
          <a:stretch>
            <a:fillRect/>
          </a:stretch>
        </p:blipFill>
        <p:spPr>
          <a:xfrm>
            <a:off x="3604506" y="3264352"/>
            <a:ext cx="736600" cy="1092200"/>
          </a:xfrm>
          <a:prstGeom prst="rect">
            <a:avLst/>
          </a:prstGeom>
        </p:spPr>
      </p:pic>
      <p:pic>
        <p:nvPicPr>
          <p:cNvPr id="10" name="Picture 9">
            <a:extLst>
              <a:ext uri="{FF2B5EF4-FFF2-40B4-BE49-F238E27FC236}">
                <a16:creationId xmlns:a16="http://schemas.microsoft.com/office/drawing/2014/main" id="{E7826B8A-E903-49C4-8071-C2F9FC56B78D}"/>
              </a:ext>
            </a:extLst>
          </p:cNvPr>
          <p:cNvPicPr>
            <a:picLocks noChangeAspect="1"/>
          </p:cNvPicPr>
          <p:nvPr/>
        </p:nvPicPr>
        <p:blipFill>
          <a:blip r:embed="rId5"/>
          <a:stretch>
            <a:fillRect/>
          </a:stretch>
        </p:blipFill>
        <p:spPr>
          <a:xfrm>
            <a:off x="3641165" y="4663464"/>
            <a:ext cx="695325" cy="771525"/>
          </a:xfrm>
          <a:prstGeom prst="rect">
            <a:avLst/>
          </a:prstGeom>
        </p:spPr>
      </p:pic>
    </p:spTree>
    <p:extLst>
      <p:ext uri="{BB962C8B-B14F-4D97-AF65-F5344CB8AC3E}">
        <p14:creationId xmlns:p14="http://schemas.microsoft.com/office/powerpoint/2010/main" val="11964542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Thank you</a:t>
            </a:r>
          </a:p>
        </p:txBody>
      </p:sp>
    </p:spTree>
    <p:extLst>
      <p:ext uri="{BB962C8B-B14F-4D97-AF65-F5344CB8AC3E}">
        <p14:creationId xmlns:p14="http://schemas.microsoft.com/office/powerpoint/2010/main" val="155080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733" dirty="0">
                <a:solidFill>
                  <a:schemeClr val="bg2">
                    <a:lumMod val="50000"/>
                  </a:schemeClr>
                </a:solidFill>
              </a:rPr>
              <a:t>Tobacco &amp; Drug Free Workplace</a:t>
            </a:r>
          </a:p>
        </p:txBody>
      </p:sp>
      <p:sp>
        <p:nvSpPr>
          <p:cNvPr id="4" name="Slide Number Placeholder 3"/>
          <p:cNvSpPr>
            <a:spLocks noGrp="1"/>
          </p:cNvSpPr>
          <p:nvPr>
            <p:ph type="sldNum" sz="quarter" idx="12"/>
          </p:nvPr>
        </p:nvSpPr>
        <p:spPr/>
        <p:txBody>
          <a:bodyPr/>
          <a:lstStyle/>
          <a:p>
            <a:fld id="{E6CAFEF2-EA65-4A14-855D-C231E0914358}" type="slidenum">
              <a:rPr lang="en-US" smtClean="0"/>
              <a:pPr/>
              <a:t>7</a:t>
            </a:fld>
            <a:endParaRPr lang="en-US"/>
          </a:p>
        </p:txBody>
      </p:sp>
      <p:sp>
        <p:nvSpPr>
          <p:cNvPr id="2" name="Content Placeholder 1"/>
          <p:cNvSpPr>
            <a:spLocks noGrp="1"/>
          </p:cNvSpPr>
          <p:nvPr>
            <p:ph sz="quarter" idx="14"/>
          </p:nvPr>
        </p:nvSpPr>
        <p:spPr>
          <a:xfrm>
            <a:off x="368300" y="1600200"/>
            <a:ext cx="10156824" cy="4762500"/>
          </a:xfrm>
        </p:spPr>
        <p:txBody>
          <a:bodyPr>
            <a:noAutofit/>
          </a:bodyPr>
          <a:lstStyle/>
          <a:p>
            <a:pPr>
              <a:lnSpc>
                <a:spcPct val="100000"/>
              </a:lnSpc>
            </a:pPr>
            <a:r>
              <a:rPr lang="en-US" sz="2133" dirty="0"/>
              <a:t>Smoking and the use of smokeless tobacco products are prohibited on the UMCNO campus as well as all passageways, parking lots or within 0.5 miles of these areas.</a:t>
            </a:r>
          </a:p>
          <a:p>
            <a:pPr>
              <a:lnSpc>
                <a:spcPct val="100000"/>
              </a:lnSpc>
            </a:pPr>
            <a:endParaRPr lang="en-US" sz="2133" dirty="0"/>
          </a:p>
          <a:p>
            <a:pPr>
              <a:lnSpc>
                <a:spcPct val="100000"/>
              </a:lnSpc>
            </a:pPr>
            <a:r>
              <a:rPr lang="en-US" sz="2133" dirty="0"/>
              <a:t>It is prohibited for </a:t>
            </a:r>
            <a:r>
              <a:rPr lang="en-US" sz="2133" b="1" dirty="0"/>
              <a:t>patients or visitors </a:t>
            </a:r>
            <a:r>
              <a:rPr lang="en-US" sz="2133" dirty="0"/>
              <a:t>to smoke on UMC property.  For their safety patients should be encouraged to remain within their designated units and not leave units.</a:t>
            </a:r>
          </a:p>
          <a:p>
            <a:pPr>
              <a:lnSpc>
                <a:spcPct val="100000"/>
              </a:lnSpc>
            </a:pPr>
            <a:endParaRPr lang="en-US" sz="2133" dirty="0"/>
          </a:p>
          <a:p>
            <a:pPr>
              <a:lnSpc>
                <a:spcPct val="100000"/>
              </a:lnSpc>
            </a:pPr>
            <a:r>
              <a:rPr lang="en-US" sz="2133" dirty="0"/>
              <a:t>It is prohibited for providers, staff, students, vendors and volunteers to smell of smoke in any UMCNO owned or operated facilities or buildings.</a:t>
            </a:r>
          </a:p>
          <a:p>
            <a:pPr marL="0" lvl="1" indent="0">
              <a:lnSpc>
                <a:spcPct val="100000"/>
              </a:lnSpc>
              <a:buNone/>
            </a:pPr>
            <a:endParaRPr lang="en-US" sz="2933" b="1" dirty="0"/>
          </a:p>
          <a:p>
            <a:pPr marL="0" lvl="1" indent="0">
              <a:lnSpc>
                <a:spcPct val="100000"/>
              </a:lnSpc>
              <a:buNone/>
            </a:pPr>
            <a:r>
              <a:rPr lang="en-US" sz="2933" b="1" dirty="0"/>
              <a:t>UMCNO is a drug-free, alcohol-free, tobacco-free, vape-free workplace.</a:t>
            </a:r>
          </a:p>
        </p:txBody>
      </p:sp>
    </p:spTree>
    <p:extLst>
      <p:ext uri="{BB962C8B-B14F-4D97-AF65-F5344CB8AC3E}">
        <p14:creationId xmlns:p14="http://schemas.microsoft.com/office/powerpoint/2010/main" val="2248048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27FB1D-13C9-4C4F-BCF5-51E401729C08}"/>
              </a:ext>
            </a:extLst>
          </p:cNvPr>
          <p:cNvSpPr>
            <a:spLocks noGrp="1"/>
          </p:cNvSpPr>
          <p:nvPr>
            <p:ph type="title"/>
          </p:nvPr>
        </p:nvSpPr>
        <p:spPr/>
        <p:txBody>
          <a:bodyPr/>
          <a:lstStyle/>
          <a:p>
            <a:r>
              <a:rPr lang="en-US" dirty="0">
                <a:solidFill>
                  <a:schemeClr val="tx1">
                    <a:lumMod val="50000"/>
                    <a:lumOff val="50000"/>
                  </a:schemeClr>
                </a:solidFill>
                <a:latin typeface="Verdana" panose="020B0604030504040204" pitchFamily="34" charset="0"/>
                <a:ea typeface="Calibri" panose="020F0502020204030204" pitchFamily="34" charset="0"/>
                <a:cs typeface="Times New Roman" panose="02020603050405020304" pitchFamily="18" charset="0"/>
              </a:rPr>
              <a:t>Brief Off-Unit Absence (</a:t>
            </a:r>
            <a:r>
              <a:rPr lang="en-US" u="sng" dirty="0">
                <a:solidFill>
                  <a:schemeClr val="tx1">
                    <a:lumMod val="50000"/>
                    <a:lumOff val="50000"/>
                  </a:schemeClr>
                </a:solidFill>
                <a:latin typeface="Verdana" panose="020B0604030504040204" pitchFamily="34" charset="0"/>
                <a:ea typeface="Calibri" panose="020F0502020204030204" pitchFamily="34" charset="0"/>
                <a:cs typeface="Times New Roman" panose="02020603050405020304" pitchFamily="18" charset="0"/>
              </a:rPr>
              <a:t>One Hour or Less</a:t>
            </a:r>
            <a:r>
              <a:rPr lang="en-US" dirty="0">
                <a:solidFill>
                  <a:schemeClr val="tx1">
                    <a:lumMod val="50000"/>
                    <a:lumOff val="50000"/>
                  </a:schemeClr>
                </a:solidFill>
                <a:latin typeface="Verdana" panose="020B0604030504040204" pitchFamily="34" charset="0"/>
                <a:ea typeface="Calibri" panose="020F0502020204030204" pitchFamily="34" charset="0"/>
                <a:cs typeface="Times New Roman" panose="02020603050405020304" pitchFamily="18" charset="0"/>
              </a:rPr>
              <a:t>)</a:t>
            </a:r>
            <a:endParaRPr lang="en-US"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B39BBD9F-C621-4B4F-8401-73F28DAA47D2}"/>
              </a:ext>
            </a:extLst>
          </p:cNvPr>
          <p:cNvSpPr>
            <a:spLocks noGrp="1"/>
          </p:cNvSpPr>
          <p:nvPr>
            <p:ph type="sldNum" sz="quarter" idx="12"/>
          </p:nvPr>
        </p:nvSpPr>
        <p:spPr/>
        <p:txBody>
          <a:bodyPr/>
          <a:lstStyle/>
          <a:p>
            <a:fld id="{E6CAFEF2-EA65-4A14-855D-C231E0914358}" type="slidenum">
              <a:rPr lang="en-US" smtClean="0"/>
              <a:pPr/>
              <a:t>8</a:t>
            </a:fld>
            <a:endParaRPr lang="en-US"/>
          </a:p>
        </p:txBody>
      </p:sp>
      <p:sp>
        <p:nvSpPr>
          <p:cNvPr id="2" name="Content Placeholder 1">
            <a:extLst>
              <a:ext uri="{FF2B5EF4-FFF2-40B4-BE49-F238E27FC236}">
                <a16:creationId xmlns:a16="http://schemas.microsoft.com/office/drawing/2014/main" id="{710C36DD-7A48-4609-A558-DDBF9192E6F4}"/>
              </a:ext>
            </a:extLst>
          </p:cNvPr>
          <p:cNvSpPr>
            <a:spLocks noGrp="1"/>
          </p:cNvSpPr>
          <p:nvPr>
            <p:ph sz="quarter" idx="14"/>
          </p:nvPr>
        </p:nvSpPr>
        <p:spPr>
          <a:xfrm>
            <a:off x="368301" y="1371600"/>
            <a:ext cx="10156824" cy="4991100"/>
          </a:xfrm>
        </p:spPr>
        <p:txBody>
          <a:bodyPr/>
          <a:lstStyle/>
          <a:p>
            <a:r>
              <a:rPr lang="en-US" dirty="0"/>
              <a:t>As part of the admissions process, patients are provided a copy of UMCNO’s Patient Handbook.  Each patient should notify staff before leaving their Patient Care Unit.  Failure to do so may result in the patient losing their inpatient bed and being discharged Against Medical Advice (AMA).  </a:t>
            </a:r>
          </a:p>
          <a:p>
            <a:endParaRPr lang="en-US" dirty="0"/>
          </a:p>
          <a:p>
            <a:r>
              <a:rPr lang="en-US" dirty="0"/>
              <a:t>The following guidelines should be followed for patients requesting a brief off-unit absence:</a:t>
            </a:r>
          </a:p>
          <a:p>
            <a:r>
              <a:rPr lang="en-US" dirty="0"/>
              <a:t>	A brief off-unit absence does not require a provider order.</a:t>
            </a:r>
          </a:p>
          <a:p>
            <a:r>
              <a:rPr lang="en-US" dirty="0"/>
              <a:t> </a:t>
            </a:r>
          </a:p>
          <a:p>
            <a:r>
              <a:rPr lang="en-US" dirty="0"/>
              <a:t>	Each patient is required to notify staff before leaving their Inpatient Care Unit.</a:t>
            </a:r>
          </a:p>
          <a:p>
            <a:endParaRPr lang="en-US" dirty="0"/>
          </a:p>
          <a:p>
            <a:r>
              <a:rPr lang="en-US" dirty="0"/>
              <a:t>Unaccompanied Minors (under age 18) are not allowed to leave the inpatient Care Unit. Parents must notify staff before accompanying a minor patient off their inpatient Care Unit.  Failure to do so may result in the patient losing their inpatient bed and being discharged AMA. </a:t>
            </a:r>
          </a:p>
          <a:p>
            <a:r>
              <a:rPr lang="en-US" dirty="0"/>
              <a:t>Patients who are off the units unsupervised for more than 1 hour may be discharged AMA with a MD order</a:t>
            </a:r>
          </a:p>
        </p:txBody>
      </p:sp>
    </p:spTree>
    <p:extLst>
      <p:ext uri="{BB962C8B-B14F-4D97-AF65-F5344CB8AC3E}">
        <p14:creationId xmlns:p14="http://schemas.microsoft.com/office/powerpoint/2010/main" val="3552363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733" dirty="0">
                <a:solidFill>
                  <a:schemeClr val="bg2">
                    <a:lumMod val="50000"/>
                  </a:schemeClr>
                </a:solidFill>
              </a:rPr>
              <a:t>Send the </a:t>
            </a:r>
            <a:r>
              <a:rPr lang="en-US" sz="3733" i="1" dirty="0">
                <a:solidFill>
                  <a:schemeClr val="bg2">
                    <a:lumMod val="50000"/>
                  </a:schemeClr>
                </a:solidFill>
              </a:rPr>
              <a:t>RIGHT</a:t>
            </a:r>
            <a:r>
              <a:rPr lang="en-US" sz="3733" dirty="0">
                <a:solidFill>
                  <a:schemeClr val="bg2">
                    <a:lumMod val="50000"/>
                  </a:schemeClr>
                </a:solidFill>
              </a:rPr>
              <a:t> Message</a:t>
            </a:r>
          </a:p>
        </p:txBody>
      </p:sp>
      <p:sp>
        <p:nvSpPr>
          <p:cNvPr id="4" name="Slide Number Placeholder 3"/>
          <p:cNvSpPr>
            <a:spLocks noGrp="1"/>
          </p:cNvSpPr>
          <p:nvPr>
            <p:ph type="sldNum" sz="quarter" idx="12"/>
          </p:nvPr>
        </p:nvSpPr>
        <p:spPr/>
        <p:txBody>
          <a:bodyPr/>
          <a:lstStyle/>
          <a:p>
            <a:fld id="{E6CAFEF2-EA65-4A14-855D-C231E0914358}" type="slidenum">
              <a:rPr lang="en-US" smtClean="0"/>
              <a:pPr/>
              <a:t>9</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986204281"/>
              </p:ext>
            </p:extLst>
          </p:nvPr>
        </p:nvGraphicFramePr>
        <p:xfrm>
          <a:off x="2589212" y="1571068"/>
          <a:ext cx="7010400" cy="4754880"/>
        </p:xfrm>
        <a:graphic>
          <a:graphicData uri="http://schemas.openxmlformats.org/drawingml/2006/table">
            <a:tbl>
              <a:tblPr firstRow="1" bandRow="1">
                <a:tableStyleId>{5C22544A-7EE6-4342-B048-85BDC9FD1C3A}</a:tableStyleId>
              </a:tblPr>
              <a:tblGrid>
                <a:gridCol w="2336800">
                  <a:extLst>
                    <a:ext uri="{9D8B030D-6E8A-4147-A177-3AD203B41FA5}">
                      <a16:colId xmlns:a16="http://schemas.microsoft.com/office/drawing/2014/main" val="20000"/>
                    </a:ext>
                  </a:extLst>
                </a:gridCol>
                <a:gridCol w="2336800">
                  <a:extLst>
                    <a:ext uri="{9D8B030D-6E8A-4147-A177-3AD203B41FA5}">
                      <a16:colId xmlns:a16="http://schemas.microsoft.com/office/drawing/2014/main" val="20001"/>
                    </a:ext>
                  </a:extLst>
                </a:gridCol>
                <a:gridCol w="2336800">
                  <a:extLst>
                    <a:ext uri="{9D8B030D-6E8A-4147-A177-3AD203B41FA5}">
                      <a16:colId xmlns:a16="http://schemas.microsoft.com/office/drawing/2014/main" val="20002"/>
                    </a:ext>
                  </a:extLst>
                </a:gridCol>
              </a:tblGrid>
              <a:tr h="822960">
                <a:tc>
                  <a:txBody>
                    <a:bodyPr/>
                    <a:lstStyle/>
                    <a:p>
                      <a:pPr algn="ctr"/>
                      <a:r>
                        <a:rPr lang="en-US" sz="2400" b="1" dirty="0"/>
                        <a:t>DIMENSION</a:t>
                      </a:r>
                    </a:p>
                  </a:txBody>
                  <a:tcPr/>
                </a:tc>
                <a:tc>
                  <a:txBody>
                    <a:bodyPr/>
                    <a:lstStyle/>
                    <a:p>
                      <a:pPr algn="ctr"/>
                      <a:r>
                        <a:rPr lang="en-US" sz="2400" dirty="0" err="1"/>
                        <a:t>FACE-to-FACE</a:t>
                      </a:r>
                      <a:endParaRPr lang="en-US" sz="2400" dirty="0"/>
                    </a:p>
                  </a:txBody>
                  <a:tcPr/>
                </a:tc>
                <a:tc>
                  <a:txBody>
                    <a:bodyPr/>
                    <a:lstStyle/>
                    <a:p>
                      <a:pPr algn="ctr"/>
                      <a:r>
                        <a:rPr lang="en-US" sz="2400" dirty="0"/>
                        <a:t>OVER THE PHONE</a:t>
                      </a:r>
                    </a:p>
                  </a:txBody>
                  <a:tcPr/>
                </a:tc>
                <a:extLst>
                  <a:ext uri="{0D108BD9-81ED-4DB2-BD59-A6C34878D82A}">
                    <a16:rowId xmlns:a16="http://schemas.microsoft.com/office/drawing/2014/main" val="10000"/>
                  </a:ext>
                </a:extLst>
              </a:tr>
              <a:tr h="1143000">
                <a:tc>
                  <a:txBody>
                    <a:bodyPr/>
                    <a:lstStyle/>
                    <a:p>
                      <a:r>
                        <a:rPr lang="en-US" sz="1900" b="1" dirty="0"/>
                        <a:t>VERBAL/CHOICE of</a:t>
                      </a:r>
                      <a:r>
                        <a:rPr lang="en-US" sz="1900" b="1" baseline="0" dirty="0"/>
                        <a:t> WORDS</a:t>
                      </a:r>
                      <a:endParaRPr lang="en-US" sz="1900" b="1" dirty="0"/>
                    </a:p>
                  </a:txBody>
                  <a:tcPr anchor="ctr"/>
                </a:tc>
                <a:tc>
                  <a:txBody>
                    <a:bodyPr/>
                    <a:lstStyle/>
                    <a:p>
                      <a:r>
                        <a:rPr lang="en-US" sz="1900" b="1" dirty="0"/>
                        <a:t>7%</a:t>
                      </a:r>
                      <a:r>
                        <a:rPr lang="en-US" sz="1900" dirty="0"/>
                        <a:t> of what people believe is based on the words they</a:t>
                      </a:r>
                      <a:r>
                        <a:rPr lang="en-US" sz="1900" baseline="0" dirty="0"/>
                        <a:t> hear</a:t>
                      </a:r>
                      <a:endParaRPr lang="en-US" sz="1900" dirty="0"/>
                    </a:p>
                  </a:txBody>
                  <a:tcPr/>
                </a:tc>
                <a:tc>
                  <a:txBody>
                    <a:bodyPr/>
                    <a:lstStyle/>
                    <a:p>
                      <a:r>
                        <a:rPr lang="en-US" sz="1900" b="1" dirty="0"/>
                        <a:t>13%</a:t>
                      </a:r>
                      <a:r>
                        <a:rPr lang="en-US" sz="1900" dirty="0"/>
                        <a:t> of what people</a:t>
                      </a:r>
                      <a:r>
                        <a:rPr lang="en-US" sz="1900" baseline="0" dirty="0"/>
                        <a:t> believe is based on the words they hear</a:t>
                      </a:r>
                      <a:endParaRPr lang="en-US" sz="1900" dirty="0"/>
                    </a:p>
                  </a:txBody>
                  <a:tcPr/>
                </a:tc>
                <a:extLst>
                  <a:ext uri="{0D108BD9-81ED-4DB2-BD59-A6C34878D82A}">
                    <a16:rowId xmlns:a16="http://schemas.microsoft.com/office/drawing/2014/main" val="10001"/>
                  </a:ext>
                </a:extLst>
              </a:tr>
              <a:tr h="1229360">
                <a:tc>
                  <a:txBody>
                    <a:bodyPr/>
                    <a:lstStyle/>
                    <a:p>
                      <a:r>
                        <a:rPr lang="en-US" sz="1900" b="1" dirty="0"/>
                        <a:t>VOCAL/TONE</a:t>
                      </a:r>
                    </a:p>
                  </a:txBody>
                  <a:tcPr anchor="ctr"/>
                </a:tc>
                <a:tc>
                  <a:txBody>
                    <a:bodyPr/>
                    <a:lstStyle/>
                    <a:p>
                      <a:r>
                        <a:rPr lang="en-US" sz="1900" b="1" dirty="0"/>
                        <a:t>38% </a:t>
                      </a:r>
                      <a:r>
                        <a:rPr lang="en-US" sz="1900" dirty="0"/>
                        <a:t>of what people believe is based on how the words are spoken</a:t>
                      </a:r>
                    </a:p>
                  </a:txBody>
                  <a:tcPr/>
                </a:tc>
                <a:tc>
                  <a:txBody>
                    <a:bodyPr/>
                    <a:lstStyle/>
                    <a:p>
                      <a:r>
                        <a:rPr lang="en-US" sz="1900" b="1" dirty="0"/>
                        <a:t>87%</a:t>
                      </a:r>
                      <a:r>
                        <a:rPr lang="en-US" sz="1900" dirty="0"/>
                        <a:t> of what people</a:t>
                      </a:r>
                      <a:r>
                        <a:rPr lang="en-US" sz="1900" baseline="0" dirty="0"/>
                        <a:t> believe is based on how the words are spoken</a:t>
                      </a:r>
                      <a:endParaRPr lang="en-US" sz="1900" dirty="0"/>
                    </a:p>
                  </a:txBody>
                  <a:tcPr/>
                </a:tc>
                <a:extLst>
                  <a:ext uri="{0D108BD9-81ED-4DB2-BD59-A6C34878D82A}">
                    <a16:rowId xmlns:a16="http://schemas.microsoft.com/office/drawing/2014/main" val="10002"/>
                  </a:ext>
                </a:extLst>
              </a:tr>
              <a:tr h="1513840">
                <a:tc>
                  <a:txBody>
                    <a:bodyPr/>
                    <a:lstStyle/>
                    <a:p>
                      <a:r>
                        <a:rPr lang="en-US" sz="1900" b="1" dirty="0"/>
                        <a:t>BODY LANGUAGE</a:t>
                      </a:r>
                    </a:p>
                  </a:txBody>
                  <a:tcPr anchor="ctr"/>
                </a:tc>
                <a:tc>
                  <a:txBody>
                    <a:bodyPr/>
                    <a:lstStyle/>
                    <a:p>
                      <a:r>
                        <a:rPr lang="en-US" sz="1900" b="1" dirty="0"/>
                        <a:t>55% </a:t>
                      </a:r>
                      <a:r>
                        <a:rPr lang="en-US" sz="1900" dirty="0"/>
                        <a:t>of what people believe is based on what people see in the communicator’s body language</a:t>
                      </a:r>
                    </a:p>
                  </a:txBody>
                  <a:tcPr/>
                </a:tc>
                <a:tc>
                  <a:txBody>
                    <a:bodyPr/>
                    <a:lstStyle/>
                    <a:p>
                      <a:r>
                        <a:rPr lang="en-US" sz="1900" dirty="0"/>
                        <a:t>N/A</a:t>
                      </a:r>
                    </a:p>
                  </a:txBody>
                  <a:tcPr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463397217"/>
      </p:ext>
    </p:extLst>
  </p:cSld>
  <p:clrMapOvr>
    <a:masterClrMapping/>
  </p:clrMapOvr>
</p:sld>
</file>

<file path=ppt/theme/theme1.xml><?xml version="1.0" encoding="utf-8"?>
<a:theme xmlns:a="http://schemas.openxmlformats.org/drawingml/2006/main" name="Office Theme">
  <a:themeElements>
    <a:clrScheme name="LCMC Health">
      <a:dk1>
        <a:srgbClr val="000000"/>
      </a:dk1>
      <a:lt1>
        <a:srgbClr val="FFFFFF"/>
      </a:lt1>
      <a:dk2>
        <a:srgbClr val="333333"/>
      </a:dk2>
      <a:lt2>
        <a:srgbClr val="FFFFFF"/>
      </a:lt2>
      <a:accent1>
        <a:srgbClr val="007377"/>
      </a:accent1>
      <a:accent2>
        <a:srgbClr val="05C3DE"/>
      </a:accent2>
      <a:accent3>
        <a:srgbClr val="97D700"/>
      </a:accent3>
      <a:accent4>
        <a:srgbClr val="73308A"/>
      </a:accent4>
      <a:accent5>
        <a:srgbClr val="FF4438"/>
      </a:accent5>
      <a:accent6>
        <a:srgbClr val="FF82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000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wrap="none" anchor="ctr"/>
      <a:lstStyle>
        <a:defPPr>
          <a:defRPr/>
        </a:defPPr>
      </a:lstStyle>
    </a:spDef>
  </a:objectDefaults>
  <a:extraClrSchemeLst/>
  <a:extLst>
    <a:ext uri="{05A4C25C-085E-4340-85A3-A5531E510DB2}">
      <thm15:themeFamily xmlns:thm15="http://schemas.microsoft.com/office/thememl/2012/main" name="umc_ppt_16x9_190204.potx" id="{743A360A-0882-4918-BE71-0FC3C26396D3}" vid="{0A7F4620-CAC6-4148-B92A-CA9D51F08A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umc_ppt_16x9_190204[1]</Template>
  <TotalTime>7159</TotalTime>
  <Words>5921</Words>
  <Application>Microsoft Office PowerPoint</Application>
  <PresentationFormat>Widescreen</PresentationFormat>
  <Paragraphs>663</Paragraphs>
  <Slides>66</Slides>
  <Notes>1</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6" baseType="lpstr">
      <vt:lpstr>Arial</vt:lpstr>
      <vt:lpstr>Book Antiqua</vt:lpstr>
      <vt:lpstr>Calibri</vt:lpstr>
      <vt:lpstr>Georgia</vt:lpstr>
      <vt:lpstr>Symbol</vt:lpstr>
      <vt:lpstr>Trebuchet MS</vt:lpstr>
      <vt:lpstr>Verdana</vt:lpstr>
      <vt:lpstr>Wingdings</vt:lpstr>
      <vt:lpstr>Office Theme</vt:lpstr>
      <vt:lpstr>Acrobat Document</vt:lpstr>
      <vt:lpstr>UMC Annual Regulatory Review for Students   2025 </vt:lpstr>
      <vt:lpstr>Our MISSION  &amp; VISION</vt:lpstr>
      <vt:lpstr>MISSION, VISION, CORE VALUES</vt:lpstr>
      <vt:lpstr>Code of Ethical Behavior</vt:lpstr>
      <vt:lpstr>ID BADGES</vt:lpstr>
      <vt:lpstr>Appearance Code Policy LCMC 406</vt:lpstr>
      <vt:lpstr>Tobacco &amp; Drug Free Workplace</vt:lpstr>
      <vt:lpstr>Brief Off-Unit Absence (One Hour or Less)</vt:lpstr>
      <vt:lpstr>Send the RIGHT Message</vt:lpstr>
      <vt:lpstr>Our Customers</vt:lpstr>
      <vt:lpstr>Customer Needs</vt:lpstr>
      <vt:lpstr>AIDET: 5 Steps to Achieving Customer Satisfaction</vt:lpstr>
      <vt:lpstr>AIDET</vt:lpstr>
      <vt:lpstr>In Person</vt:lpstr>
      <vt:lpstr>Language Services tip sheet</vt:lpstr>
      <vt:lpstr>Translation services: How to place requests</vt:lpstr>
      <vt:lpstr>Health Literacy</vt:lpstr>
      <vt:lpstr>Compliance</vt:lpstr>
      <vt:lpstr>HIPAA</vt:lpstr>
      <vt:lpstr>HIPAA</vt:lpstr>
      <vt:lpstr>HIPAA</vt:lpstr>
      <vt:lpstr>Dealing with the Media </vt:lpstr>
      <vt:lpstr>Compliance: Bottom Line </vt:lpstr>
      <vt:lpstr>Compliance</vt:lpstr>
      <vt:lpstr>PowerPoint Presentation</vt:lpstr>
      <vt:lpstr>Louisiana Family Caregiver Act</vt:lpstr>
      <vt:lpstr>Service Animals</vt:lpstr>
      <vt:lpstr>PowerPoint Presentation</vt:lpstr>
      <vt:lpstr>SAFETY B-SAFE &amp; Don’t Hesitate…Escalate Guidelines</vt:lpstr>
      <vt:lpstr>PowerPoint Presentation</vt:lpstr>
      <vt:lpstr>PowerPoint Presentation</vt:lpstr>
      <vt:lpstr>Code Red</vt:lpstr>
      <vt:lpstr>Code Red--RESCUE</vt:lpstr>
      <vt:lpstr>Code Red-Horizontal Evacuation</vt:lpstr>
      <vt:lpstr>Code Red--Close/Contain</vt:lpstr>
      <vt:lpstr>Code Red--Extinguish</vt:lpstr>
      <vt:lpstr>Electrical</vt:lpstr>
      <vt:lpstr>Power Strips &amp; Extension Cords</vt:lpstr>
      <vt:lpstr>Hospital Public Safety</vt:lpstr>
      <vt:lpstr>Safety &amp; Emergency Codes Call 702-5000; 2-5000</vt:lpstr>
      <vt:lpstr> EMERGENCY </vt:lpstr>
      <vt:lpstr>Codes</vt:lpstr>
      <vt:lpstr>Codes</vt:lpstr>
      <vt:lpstr>Codes</vt:lpstr>
      <vt:lpstr>Codes</vt:lpstr>
      <vt:lpstr>Codes</vt:lpstr>
      <vt:lpstr>Codes</vt:lpstr>
      <vt:lpstr>Safe Medical Device Act</vt:lpstr>
      <vt:lpstr>Defective Equipment</vt:lpstr>
      <vt:lpstr>Preventing Falls</vt:lpstr>
      <vt:lpstr>Infection Prevention and Control</vt:lpstr>
      <vt:lpstr>Hand Hygiene</vt:lpstr>
      <vt:lpstr>Risk of Exposure</vt:lpstr>
      <vt:lpstr>Protect Yourself</vt:lpstr>
      <vt:lpstr>What to Do if Exposed</vt:lpstr>
      <vt:lpstr>PowerPoint Presentation</vt:lpstr>
      <vt:lpstr>COVID - 19</vt:lpstr>
      <vt:lpstr>Which bag to use for linen?</vt:lpstr>
      <vt:lpstr>PowerPoint Presentation</vt:lpstr>
      <vt:lpstr>MRI Safety</vt:lpstr>
      <vt:lpstr>More Potential MRI Disasters….. Not only medical equipment </vt:lpstr>
      <vt:lpstr>Compressed Gas Cylinder Storage and Handling</vt:lpstr>
      <vt:lpstr>Compressed Gas Cylinder Storage and Handling</vt:lpstr>
      <vt:lpstr>Compressed Gas Cylinder Storage and Handling</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instruction only</dc:title>
  <dc:creator>Lafrance, Siona</dc:creator>
  <cp:lastModifiedBy>Watson, Kody</cp:lastModifiedBy>
  <cp:revision>85</cp:revision>
  <dcterms:created xsi:type="dcterms:W3CDTF">2019-05-12T23:21:58Z</dcterms:created>
  <dcterms:modified xsi:type="dcterms:W3CDTF">2024-11-19T16:55:32Z</dcterms:modified>
</cp:coreProperties>
</file>