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257" r:id="rId3"/>
    <p:sldId id="262" r:id="rId4"/>
    <p:sldId id="263" r:id="rId5"/>
    <p:sldId id="258" r:id="rId6"/>
    <p:sldId id="264" r:id="rId7"/>
    <p:sldId id="265" r:id="rId8"/>
    <p:sldId id="266" r:id="rId9"/>
    <p:sldId id="267" r:id="rId10"/>
    <p:sldId id="268" r:id="rId11"/>
    <p:sldId id="269" r:id="rId12"/>
    <p:sldId id="271" r:id="rId13"/>
  </p:sldIdLst>
  <p:sldSz cx="9144000" cy="6858000" type="screen4x3"/>
  <p:notesSz cx="68580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FC9EF"/>
    <a:srgbClr val="FFBE1D"/>
    <a:srgbClr val="FFB805"/>
    <a:srgbClr val="E6A400"/>
    <a:srgbClr val="BD8500"/>
    <a:srgbClr val="2400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>
      <p:cViewPr varScale="1">
        <p:scale>
          <a:sx n="66" d="100"/>
          <a:sy n="66" d="100"/>
        </p:scale>
        <p:origin x="1306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1" d="100"/>
          <a:sy n="81" d="100"/>
        </p:scale>
        <p:origin x="-636" y="-90"/>
      </p:cViewPr>
      <p:guideLst>
        <p:guide orient="horz" pos="2928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64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664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799C6E-620A-4898-B3B0-4094CCA8BA95}" type="datetimeFigureOut">
              <a:rPr lang="en-US" smtClean="0"/>
              <a:t>8/27/2020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2971800" cy="4664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829967"/>
            <a:ext cx="2971800" cy="4664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E3429E-0D43-4E93-BD46-DC078BD3BE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76572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35AF5B-4FF7-4224-B491-6C638DA02CDC}" type="datetimeFigureOut">
              <a:rPr lang="en-US" smtClean="0"/>
              <a:t>8/27/2020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15790"/>
            <a:ext cx="5486400" cy="418338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3328EA-6112-4F73-AE34-ECB20325E6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98321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/>
          <p:cNvSpPr>
            <a:spLocks noGrp="1"/>
          </p:cNvSpPr>
          <p:nvPr>
            <p:ph type="body" sz="quarter" idx="10" hasCustomPrompt="1"/>
          </p:nvPr>
        </p:nvSpPr>
        <p:spPr>
          <a:xfrm>
            <a:off x="304801" y="1143000"/>
            <a:ext cx="8534400" cy="914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baseline="0">
                <a:solidFill>
                  <a:srgbClr val="FFBE1D"/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pPr lvl="0"/>
            <a:r>
              <a:rPr lang="en-US" dirty="0"/>
              <a:t>Click to edit Master Title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304800" y="2895600"/>
            <a:ext cx="8534400" cy="4572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pPr lvl="0"/>
            <a:r>
              <a:rPr lang="en-US" dirty="0"/>
              <a:t>Click to edit Master Author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2" hasCustomPrompt="1"/>
          </p:nvPr>
        </p:nvSpPr>
        <p:spPr>
          <a:xfrm>
            <a:off x="304800" y="4648200"/>
            <a:ext cx="8610600" cy="533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rgbClr val="FFBE1D"/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pPr lvl="0"/>
            <a:r>
              <a:rPr lang="en-US" dirty="0"/>
              <a:t>Click to edit Master Affiliates</a:t>
            </a:r>
          </a:p>
        </p:txBody>
      </p:sp>
    </p:spTree>
    <p:extLst>
      <p:ext uri="{BB962C8B-B14F-4D97-AF65-F5344CB8AC3E}">
        <p14:creationId xmlns:p14="http://schemas.microsoft.com/office/powerpoint/2010/main" val="12389582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516563"/>
          </a:xfrm>
          <a:prstGeom prst="rect">
            <a:avLst/>
          </a:prstGeom>
        </p:spPr>
        <p:txBody>
          <a:bodyPr vert="eaVert"/>
          <a:lstStyle>
            <a:lvl1pPr>
              <a:defRPr sz="3200">
                <a:solidFill>
                  <a:srgbClr val="FFBE1D"/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762000"/>
            <a:ext cx="6019800" cy="5364163"/>
          </a:xfrm>
          <a:prstGeom prst="rect">
            <a:avLst/>
          </a:prstGeom>
        </p:spPr>
        <p:txBody>
          <a:bodyPr vert="eaVert"/>
          <a:lstStyle>
            <a:lvl1pPr>
              <a:defRPr sz="28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defRPr>
            </a:lvl1pPr>
            <a:lvl2pPr>
              <a:defRPr sz="2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defRPr>
            </a:lvl2pPr>
            <a:lvl3pPr>
              <a:defRPr sz="20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defRPr>
            </a:lvl3pPr>
            <a:lvl4pPr>
              <a:defRPr sz="18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defRPr>
            </a:lvl4pPr>
            <a:lvl5pPr>
              <a:defRPr sz="18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266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731838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FFBE1D"/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defRPr>
            </a:lvl1pPr>
            <a:lvl2pPr>
              <a:defRPr sz="2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defRPr>
            </a:lvl2pPr>
            <a:lvl3pPr>
              <a:defRPr sz="20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defRPr>
            </a:lvl3pPr>
            <a:lvl4pPr>
              <a:defRPr sz="18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defRPr>
            </a:lvl4pPr>
            <a:lvl5pPr>
              <a:defRPr sz="18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65757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808038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FFBE1D"/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defRPr>
            </a:lvl1pPr>
            <a:lvl2pPr>
              <a:defRPr sz="2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defRPr>
            </a:lvl2pPr>
            <a:lvl3pPr>
              <a:defRPr sz="20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defRPr>
            </a:lvl3pPr>
            <a:lvl4pPr>
              <a:defRPr sz="18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defRPr>
            </a:lvl4pPr>
            <a:lvl5pPr>
              <a:defRPr sz="18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defRPr>
            </a:lvl1pPr>
            <a:lvl2pPr>
              <a:defRPr sz="2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defRPr>
            </a:lvl2pPr>
            <a:lvl3pPr>
              <a:defRPr sz="20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defRPr>
            </a:lvl3pPr>
            <a:lvl4pPr>
              <a:defRPr sz="18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defRPr>
            </a:lvl4pPr>
            <a:lvl5pPr>
              <a:defRPr sz="18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41560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808038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FFBE1D"/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4040188" cy="72707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FFBE1D"/>
                </a:solidFill>
                <a:latin typeface="Times New Roman" pitchFamily="18" charset="0"/>
                <a:cs typeface="Times New Roman" pitchFamily="18" charset="0"/>
              </a:defRPr>
            </a:lvl1pPr>
            <a:lvl2pPr>
              <a:defRPr sz="2000">
                <a:solidFill>
                  <a:srgbClr val="FFBE1D"/>
                </a:solidFill>
                <a:latin typeface="Times New Roman" pitchFamily="18" charset="0"/>
                <a:cs typeface="Times New Roman" pitchFamily="18" charset="0"/>
              </a:defRPr>
            </a:lvl2pPr>
            <a:lvl3pPr>
              <a:defRPr sz="1800">
                <a:solidFill>
                  <a:srgbClr val="FFBE1D"/>
                </a:solidFill>
                <a:latin typeface="Times New Roman" pitchFamily="18" charset="0"/>
                <a:cs typeface="Times New Roman" pitchFamily="18" charset="0"/>
              </a:defRPr>
            </a:lvl3pPr>
            <a:lvl4pPr>
              <a:defRPr sz="1600">
                <a:solidFill>
                  <a:srgbClr val="FFBE1D"/>
                </a:solidFill>
                <a:latin typeface="Times New Roman" pitchFamily="18" charset="0"/>
                <a:cs typeface="Times New Roman" pitchFamily="18" charset="0"/>
              </a:defRPr>
            </a:lvl4pPr>
            <a:lvl5pPr>
              <a:defRPr sz="1600">
                <a:solidFill>
                  <a:srgbClr val="FFBE1D"/>
                </a:solidFill>
                <a:latin typeface="Times New Roman" pitchFamily="18" charset="0"/>
                <a:cs typeface="Times New Roman" pitchFamily="18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447800"/>
            <a:ext cx="4041775" cy="72707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FFBE1D"/>
                </a:solidFill>
                <a:latin typeface="Times New Roman" pitchFamily="18" charset="0"/>
                <a:cs typeface="Times New Roman" pitchFamily="18" charset="0"/>
              </a:defRPr>
            </a:lvl1pPr>
            <a:lvl2pPr>
              <a:defRPr sz="2000">
                <a:solidFill>
                  <a:srgbClr val="FFBE1D"/>
                </a:solidFill>
                <a:latin typeface="Times New Roman" pitchFamily="18" charset="0"/>
                <a:cs typeface="Times New Roman" pitchFamily="18" charset="0"/>
              </a:defRPr>
            </a:lvl2pPr>
            <a:lvl3pPr>
              <a:defRPr sz="1800">
                <a:solidFill>
                  <a:srgbClr val="FFBE1D"/>
                </a:solidFill>
                <a:latin typeface="Times New Roman" pitchFamily="18" charset="0"/>
                <a:cs typeface="Times New Roman" pitchFamily="18" charset="0"/>
              </a:defRPr>
            </a:lvl3pPr>
            <a:lvl4pPr>
              <a:defRPr sz="1600">
                <a:solidFill>
                  <a:srgbClr val="FFBE1D"/>
                </a:solidFill>
                <a:latin typeface="Times New Roman" pitchFamily="18" charset="0"/>
                <a:cs typeface="Times New Roman" pitchFamily="18" charset="0"/>
              </a:defRPr>
            </a:lvl4pPr>
            <a:lvl5pPr>
              <a:defRPr sz="1600">
                <a:solidFill>
                  <a:srgbClr val="FFBE1D"/>
                </a:solidFill>
                <a:latin typeface="Times New Roman" pitchFamily="18" charset="0"/>
                <a:cs typeface="Times New Roman" pitchFamily="18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3238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808038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FFBE1D"/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53842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9232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3008313" cy="825500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rgbClr val="FFBE1D"/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609600"/>
            <a:ext cx="5111750" cy="5516563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FFBE1D"/>
                </a:solidFill>
                <a:latin typeface="Times New Roman" pitchFamily="18" charset="0"/>
                <a:cs typeface="Times New Roman" pitchFamily="18" charset="0"/>
              </a:defRPr>
            </a:lvl1pPr>
            <a:lvl2pPr>
              <a:defRPr sz="2800">
                <a:solidFill>
                  <a:srgbClr val="FFBE1D"/>
                </a:solidFill>
                <a:latin typeface="Times New Roman" pitchFamily="18" charset="0"/>
                <a:cs typeface="Times New Roman" pitchFamily="18" charset="0"/>
              </a:defRPr>
            </a:lvl2pPr>
            <a:lvl3pPr>
              <a:defRPr sz="2400">
                <a:solidFill>
                  <a:srgbClr val="FFBE1D"/>
                </a:solidFill>
                <a:latin typeface="Times New Roman" pitchFamily="18" charset="0"/>
                <a:cs typeface="Times New Roman" pitchFamily="18" charset="0"/>
              </a:defRPr>
            </a:lvl3pPr>
            <a:lvl4pPr>
              <a:defRPr sz="2000">
                <a:solidFill>
                  <a:srgbClr val="FFBE1D"/>
                </a:solidFill>
                <a:latin typeface="Times New Roman" pitchFamily="18" charset="0"/>
                <a:cs typeface="Times New Roman" pitchFamily="18" charset="0"/>
              </a:defRPr>
            </a:lvl4pPr>
            <a:lvl5pPr>
              <a:defRPr sz="2000">
                <a:solidFill>
                  <a:srgbClr val="FFBE1D"/>
                </a:solidFill>
                <a:latin typeface="Times New Roman" pitchFamily="18" charset="0"/>
                <a:cs typeface="Times New Roman" pitchFamily="18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908075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rgbClr val="FFBE1D"/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50230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808038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FFBE1D"/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>
            <a:lvl1pPr>
              <a:defRPr sz="28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defRPr>
            </a:lvl1pPr>
            <a:lvl2pPr>
              <a:defRPr sz="2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defRPr>
            </a:lvl2pPr>
            <a:lvl3pPr>
              <a:defRPr sz="20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defRPr>
            </a:lvl3pPr>
            <a:lvl4pPr>
              <a:defRPr sz="18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defRPr>
            </a:lvl4pPr>
            <a:lvl5pPr>
              <a:defRPr sz="18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63562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94167">
              <a:srgbClr val="E6A400">
                <a:alpha val="75686"/>
              </a:srgbClr>
            </a:gs>
            <a:gs pos="91000">
              <a:srgbClr val="E6A400">
                <a:lumMod val="83000"/>
                <a:lumOff val="17000"/>
              </a:srgbClr>
            </a:gs>
            <a:gs pos="0">
              <a:srgbClr val="240054">
                <a:alpha val="70000"/>
              </a:srgbClr>
            </a:gs>
            <a:gs pos="90000">
              <a:srgbClr val="240054">
                <a:lumMod val="100000"/>
                <a:alpha val="7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6289" y="6329696"/>
            <a:ext cx="9143999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158750" h="101600" prst="coolSlant"/>
            </a:sp3d>
          </a:bodyPr>
          <a:lstStyle/>
          <a:p>
            <a:pPr algn="ctr"/>
            <a:r>
              <a:rPr lang="en-US" sz="2000" b="0" spc="300" dirty="0">
                <a:effectLst>
                  <a:outerShdw blurRad="60007" dist="310007" dir="7680000" sy="30000" kx="1300200" algn="ctr" rotWithShape="0">
                    <a:prstClr val="black"/>
                  </a:outerShdw>
                </a:effectLst>
                <a:latin typeface="Gabriola" pitchFamily="82" charset="0"/>
                <a:cs typeface="Gautami" pitchFamily="34" charset="0"/>
              </a:rPr>
              <a:t>Leaders Defining the Art &amp; Science of Nursing</a:t>
            </a:r>
          </a:p>
        </p:txBody>
      </p:sp>
      <p:pic>
        <p:nvPicPr>
          <p:cNvPr id="12" name="Picture 7" descr="C:\Users\rsmi14\Documents\Background Seals\Logo 7 gold 3d revised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33400" y="6200216"/>
            <a:ext cx="492930" cy="674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:\Users\rsmi14\Desktop\symbol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6204645"/>
            <a:ext cx="933450" cy="619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 userDrawn="1"/>
        </p:nvSpPr>
        <p:spPr>
          <a:xfrm>
            <a:off x="76200" y="76200"/>
            <a:ext cx="1676400" cy="6936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67" y="76200"/>
            <a:ext cx="1566333" cy="638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351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ursingcas.org/" TargetMode="Externa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nacns.org/cns-institute/#video-competition" TargetMode="External"/><Relationship Id="rId2" Type="http://schemas.openxmlformats.org/officeDocument/2006/relationships/hyperlink" Target="https://nursing.lsuhsc.edu/agcns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42900" y="685800"/>
            <a:ext cx="8534400" cy="2209800"/>
          </a:xfrm>
        </p:spPr>
        <p:txBody>
          <a:bodyPr/>
          <a:lstStyle/>
          <a:p>
            <a:r>
              <a:rPr lang="en-US" sz="4000" dirty="0"/>
              <a:t>Family Day </a:t>
            </a:r>
          </a:p>
          <a:p>
            <a:r>
              <a:rPr lang="en-US" sz="4000" dirty="0"/>
              <a:t>LSUHSC School of Nursing</a:t>
            </a:r>
          </a:p>
          <a:p>
            <a:r>
              <a:rPr lang="en-US" sz="4000" dirty="0"/>
              <a:t>2020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342900" y="3249386"/>
            <a:ext cx="8534400" cy="1398814"/>
          </a:xfrm>
        </p:spPr>
        <p:txBody>
          <a:bodyPr/>
          <a:lstStyle/>
          <a:p>
            <a:r>
              <a:rPr lang="en-US" sz="2400" dirty="0"/>
              <a:t>Deborah Garbee PhD, APRN, ACNS-BC, FCNS</a:t>
            </a:r>
          </a:p>
          <a:p>
            <a:r>
              <a:rPr lang="en-US" sz="1800" dirty="0"/>
              <a:t>Associate Dean for Professional Practice, </a:t>
            </a:r>
          </a:p>
          <a:p>
            <a:r>
              <a:rPr lang="en-US" sz="1800" dirty="0"/>
              <a:t>Community Service, &amp; Advanced Nursing Practice</a:t>
            </a:r>
          </a:p>
          <a:p>
            <a:endParaRPr lang="en-US" sz="24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266700" y="4773386"/>
            <a:ext cx="8610600" cy="990600"/>
          </a:xfrm>
        </p:spPr>
        <p:txBody>
          <a:bodyPr/>
          <a:lstStyle/>
          <a:p>
            <a:r>
              <a:rPr lang="en-US" sz="2400" dirty="0"/>
              <a:t>Doctor of Nursing Practice Program</a:t>
            </a:r>
          </a:p>
          <a:p>
            <a:r>
              <a:rPr lang="en-US" sz="2400" dirty="0"/>
              <a:t>Adult Gerontology Clinical Nurse Specialist Concentration</a:t>
            </a:r>
          </a:p>
        </p:txBody>
      </p:sp>
    </p:spTree>
    <p:extLst>
      <p:ext uri="{BB962C8B-B14F-4D97-AF65-F5344CB8AC3E}">
        <p14:creationId xmlns:p14="http://schemas.microsoft.com/office/powerpoint/2010/main" val="47526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CE4532-8A48-4A76-91E8-2CCE79E241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AGCNS Curriculum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0ADB54-1BEF-4E60-A84F-F3A3EFB1F7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8758" y="1811810"/>
            <a:ext cx="7633742" cy="4040659"/>
          </a:xfrm>
        </p:spPr>
        <p:txBody>
          <a:bodyPr>
            <a:normAutofit/>
          </a:bodyPr>
          <a:lstStyle/>
          <a:p>
            <a:r>
              <a:rPr lang="en-US" sz="2400" dirty="0"/>
              <a:t>Core courses                                        35 credits</a:t>
            </a:r>
          </a:p>
          <a:p>
            <a:r>
              <a:rPr lang="en-US" sz="2400" dirty="0"/>
              <a:t>3 P courses                                           10 credits</a:t>
            </a:r>
          </a:p>
          <a:p>
            <a:r>
              <a:rPr lang="en-US" sz="2400" dirty="0"/>
              <a:t>AGCNS Specialty courses                   25 credits</a:t>
            </a:r>
          </a:p>
          <a:p>
            <a:r>
              <a:rPr lang="en-US" sz="2400" dirty="0"/>
              <a:t>Scholarly Project courses                       9 credits</a:t>
            </a:r>
          </a:p>
          <a:p>
            <a:r>
              <a:rPr lang="en-US" sz="2400" dirty="0"/>
              <a:t>Advanced Nursing Practicum courses    5 credits</a:t>
            </a:r>
          </a:p>
          <a:p>
            <a:pPr marL="0" indent="0">
              <a:buNone/>
            </a:pPr>
            <a:endParaRPr lang="en-US" sz="2400" dirty="0"/>
          </a:p>
          <a:p>
            <a:r>
              <a:rPr lang="en-US" sz="2400" b="1" dirty="0"/>
              <a:t>Total Credits         84</a:t>
            </a:r>
          </a:p>
          <a:p>
            <a:r>
              <a:rPr lang="en-US" sz="2400" b="1" dirty="0"/>
              <a:t>Clinical Hours   1,080</a:t>
            </a:r>
          </a:p>
          <a:p>
            <a:endParaRPr lang="en-US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2636866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745373-B9FE-40FE-93E9-33BF89E56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Admission Criteria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35AC9D-4EE0-4B57-92F2-8156CB5A2BB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Official transcripts</a:t>
            </a:r>
          </a:p>
          <a:p>
            <a:r>
              <a:rPr lang="en-US" dirty="0"/>
              <a:t>3.0 or &gt; GPA</a:t>
            </a:r>
          </a:p>
          <a:p>
            <a:r>
              <a:rPr lang="en-US" dirty="0"/>
              <a:t>GRE score of 300 or higher</a:t>
            </a:r>
          </a:p>
          <a:p>
            <a:r>
              <a:rPr lang="en-US" dirty="0"/>
              <a:t>TOEFL minimum score of 550</a:t>
            </a:r>
          </a:p>
          <a:p>
            <a:r>
              <a:rPr lang="en-US" dirty="0"/>
              <a:t>BLS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912BCB1-7BF2-45A3-9FB0-D8FC748ABD9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dirty="0"/>
              <a:t>Three references</a:t>
            </a:r>
          </a:p>
          <a:p>
            <a:r>
              <a:rPr lang="en-US" dirty="0"/>
              <a:t>Clinical nursing experience</a:t>
            </a:r>
          </a:p>
          <a:p>
            <a:r>
              <a:rPr lang="en-US" dirty="0"/>
              <a:t>Current unencumbered RN license</a:t>
            </a:r>
          </a:p>
          <a:p>
            <a:r>
              <a:rPr lang="en-US" dirty="0"/>
              <a:t>Successful completion of interview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28700" y="5325719"/>
            <a:ext cx="7239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Apply on-line at Nursing CAS</a:t>
            </a:r>
          </a:p>
          <a:p>
            <a:pPr algn="ctr"/>
            <a:r>
              <a:rPr lang="en-US" sz="2000" dirty="0">
                <a:solidFill>
                  <a:schemeClr val="bg1"/>
                </a:solidFill>
                <a:hlinkClick r:id="rId2"/>
              </a:rPr>
              <a:t>https://www.nursingcas.org/</a:t>
            </a:r>
            <a:endParaRPr lang="en-US" sz="2000" dirty="0">
              <a:solidFill>
                <a:schemeClr val="bg1"/>
              </a:solidFill>
            </a:endParaRPr>
          </a:p>
          <a:p>
            <a:pPr algn="ctr"/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30008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12C8A4F-33AB-421F-9A0E-24B45F8B3F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8758" y="838200"/>
            <a:ext cx="7633742" cy="1066800"/>
          </a:xfrm>
        </p:spPr>
        <p:txBody>
          <a:bodyPr>
            <a:normAutofit fontScale="90000"/>
          </a:bodyPr>
          <a:lstStyle/>
          <a:p>
            <a:r>
              <a:rPr lang="en-US" dirty="0"/>
              <a:t>For More Information &amp; a Video Introduction to the AGCNS Program and AGCNS Role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0BEAFCF-1559-426A-B65F-18CD13C04B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33600"/>
            <a:ext cx="7633742" cy="3657599"/>
          </a:xfrm>
          <a:solidFill>
            <a:srgbClr val="DFC9E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Visit the AGCNS home page</a:t>
            </a:r>
          </a:p>
          <a:p>
            <a:r>
              <a:rPr lang="en-US" dirty="0">
                <a:solidFill>
                  <a:schemeClr val="tx1"/>
                </a:solidFill>
                <a:hlinkClick r:id="rId2"/>
              </a:rPr>
              <a:t>https://nursing.lsuhsc.edu/agcns/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The National Association of Clinical Nurse Specialist videos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Reading Hospital CNS Team</a:t>
            </a:r>
          </a:p>
          <a:p>
            <a:pPr lvl="1"/>
            <a:r>
              <a:rPr lang="en-US" dirty="0">
                <a:solidFill>
                  <a:schemeClr val="tx1"/>
                </a:solidFill>
                <a:hlinkClick r:id="rId3"/>
              </a:rPr>
              <a:t>https://nacns.org/cns-institute/#video-competition</a:t>
            </a:r>
            <a:r>
              <a:rPr lang="en-US" dirty="0">
                <a:solidFill>
                  <a:schemeClr val="tx1"/>
                </a:solidFill>
              </a:rPr>
              <a:t> 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UCSF Nursing Students</a:t>
            </a:r>
          </a:p>
        </p:txBody>
      </p:sp>
    </p:spTree>
    <p:extLst>
      <p:ext uri="{BB962C8B-B14F-4D97-AF65-F5344CB8AC3E}">
        <p14:creationId xmlns:p14="http://schemas.microsoft.com/office/powerpoint/2010/main" val="16092215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086" y="762000"/>
            <a:ext cx="8229600" cy="731838"/>
          </a:xfrm>
        </p:spPr>
        <p:txBody>
          <a:bodyPr/>
          <a:lstStyle/>
          <a:p>
            <a:r>
              <a:rPr lang="en-US" dirty="0"/>
              <a:t>Doctor of Nursing Practice Program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1676400"/>
            <a:ext cx="7467600" cy="4343400"/>
          </a:xfrm>
        </p:spPr>
        <p:txBody>
          <a:bodyPr/>
          <a:lstStyle/>
          <a:p>
            <a:r>
              <a:rPr lang="en-US" dirty="0"/>
              <a:t>Practice-focused doctorate</a:t>
            </a:r>
          </a:p>
          <a:p>
            <a:pPr marL="0" indent="0">
              <a:buNone/>
            </a:pPr>
            <a:endParaRPr lang="en-US" sz="1100" dirty="0"/>
          </a:p>
          <a:p>
            <a:r>
              <a:rPr lang="en-US" dirty="0"/>
              <a:t>Advanced Practice Roles</a:t>
            </a:r>
          </a:p>
          <a:p>
            <a:pPr lvl="1"/>
            <a:r>
              <a:rPr lang="en-US" dirty="0"/>
              <a:t>Adult Gerontology Clinical Nurse Specialist</a:t>
            </a:r>
          </a:p>
          <a:p>
            <a:pPr lvl="1"/>
            <a:r>
              <a:rPr lang="en-US" dirty="0"/>
              <a:t>Nurse Anesthesia</a:t>
            </a:r>
          </a:p>
          <a:p>
            <a:pPr lvl="1"/>
            <a:r>
              <a:rPr lang="en-US" dirty="0"/>
              <a:t>Nurse Practitioner</a:t>
            </a:r>
          </a:p>
          <a:p>
            <a:pPr marL="457200" lvl="1" indent="0">
              <a:buNone/>
            </a:pPr>
            <a:endParaRPr lang="en-US" sz="1050" dirty="0"/>
          </a:p>
          <a:p>
            <a:r>
              <a:rPr lang="en-US" dirty="0"/>
              <a:t>Aggregate, Systems Roles</a:t>
            </a:r>
          </a:p>
          <a:p>
            <a:pPr lvl="1"/>
            <a:r>
              <a:rPr lang="en-US" dirty="0"/>
              <a:t>Executive Nurse Leader</a:t>
            </a:r>
          </a:p>
          <a:p>
            <a:pPr lvl="1"/>
            <a:r>
              <a:rPr lang="en-US" dirty="0"/>
              <a:t>Public Health/Community Health</a:t>
            </a:r>
          </a:p>
          <a:p>
            <a:pPr marL="457200" lvl="1" indent="0">
              <a:buNone/>
            </a:pP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8943168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533400" y="457200"/>
            <a:ext cx="8229600" cy="1143000"/>
          </a:xfrm>
          <a:prstGeom prst="rect">
            <a:avLst/>
          </a:prstGeom>
        </p:spPr>
        <p:txBody>
          <a:bodyPr/>
          <a:lstStyle>
            <a:lvl1pPr algn="ctr" defTabSz="685800" rtl="0" eaLnBrk="1" latinLnBrk="0" hangingPunct="1">
              <a:spcBef>
                <a:spcPct val="0"/>
              </a:spcBef>
              <a:buNone/>
              <a:defRPr sz="2400" kern="1200">
                <a:solidFill>
                  <a:srgbClr val="240054"/>
                </a:solidFill>
                <a:latin typeface="Times New Roman" pitchFamily="18" charset="0"/>
                <a:ea typeface="+mj-ea"/>
                <a:cs typeface="Times New Roman" pitchFamily="18" charset="0"/>
              </a:defRPr>
            </a:lvl1pPr>
          </a:lstStyle>
          <a:p>
            <a:r>
              <a:rPr lang="en-US" sz="3200" dirty="0">
                <a:solidFill>
                  <a:srgbClr val="FFC000"/>
                </a:solidFill>
              </a:rPr>
              <a:t>DNP Pathways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sz="half" idx="2"/>
          </p:nvPr>
        </p:nvSpPr>
        <p:spPr>
          <a:xfrm>
            <a:off x="381000" y="1447800"/>
            <a:ext cx="4040188" cy="3951288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BSN to DNP</a:t>
            </a:r>
          </a:p>
          <a:p>
            <a:r>
              <a:rPr lang="en-US" dirty="0">
                <a:solidFill>
                  <a:schemeClr val="bg1"/>
                </a:solidFill>
              </a:rPr>
              <a:t>Single Concentration</a:t>
            </a:r>
          </a:p>
          <a:p>
            <a:r>
              <a:rPr lang="en-US" dirty="0">
                <a:solidFill>
                  <a:schemeClr val="bg1"/>
                </a:solidFill>
              </a:rPr>
              <a:t>Dual Concentration</a:t>
            </a:r>
          </a:p>
          <a:p>
            <a:pPr lvl="1"/>
            <a:r>
              <a:rPr lang="en-US" sz="2400" dirty="0">
                <a:solidFill>
                  <a:schemeClr val="bg1"/>
                </a:solidFill>
              </a:rPr>
              <a:t>AGCNS and AGACNP</a:t>
            </a:r>
          </a:p>
          <a:p>
            <a:pPr lvl="1"/>
            <a:r>
              <a:rPr lang="en-US" sz="2400" dirty="0">
                <a:solidFill>
                  <a:schemeClr val="bg1"/>
                </a:solidFill>
              </a:rPr>
              <a:t>AGACNP and PCFNP</a:t>
            </a:r>
          </a:p>
          <a:p>
            <a:pPr lvl="1"/>
            <a:r>
              <a:rPr lang="en-US" sz="2400" dirty="0">
                <a:solidFill>
                  <a:schemeClr val="bg1"/>
                </a:solidFill>
              </a:rPr>
              <a:t>PCFNP and PMHNP</a:t>
            </a:r>
          </a:p>
          <a:p>
            <a:pPr lvl="1"/>
            <a:r>
              <a:rPr lang="en-US" sz="2400" dirty="0">
                <a:solidFill>
                  <a:schemeClr val="bg1"/>
                </a:solidFill>
              </a:rPr>
              <a:t>AGACNP and PNP-AC</a:t>
            </a:r>
          </a:p>
          <a:p>
            <a:pPr lvl="1"/>
            <a:r>
              <a:rPr lang="en-US" sz="2400" dirty="0">
                <a:solidFill>
                  <a:schemeClr val="bg1"/>
                </a:solidFill>
              </a:rPr>
              <a:t>PNP-AC and PNP-PC</a:t>
            </a:r>
          </a:p>
        </p:txBody>
      </p:sp>
      <p:sp>
        <p:nvSpPr>
          <p:cNvPr id="13" name="Content Placeholder 9"/>
          <p:cNvSpPr>
            <a:spLocks noGrp="1"/>
          </p:cNvSpPr>
          <p:nvPr>
            <p:ph sz="half" idx="2"/>
          </p:nvPr>
        </p:nvSpPr>
        <p:spPr>
          <a:xfrm>
            <a:off x="4572000" y="1447800"/>
            <a:ext cx="4040188" cy="4724400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PM-DNP in Same Role and Population as MSN/MN</a:t>
            </a:r>
          </a:p>
          <a:p>
            <a:r>
              <a:rPr lang="en-US" dirty="0">
                <a:solidFill>
                  <a:schemeClr val="bg1"/>
                </a:solidFill>
              </a:rPr>
              <a:t>PM-DNP to Add a New APRN Role or Population</a:t>
            </a:r>
          </a:p>
          <a:p>
            <a:pPr lvl="1"/>
            <a:r>
              <a:rPr lang="en-US" sz="2400" dirty="0">
                <a:solidFill>
                  <a:schemeClr val="bg1"/>
                </a:solidFill>
              </a:rPr>
              <a:t>AGACNP</a:t>
            </a:r>
          </a:p>
          <a:p>
            <a:pPr lvl="1"/>
            <a:r>
              <a:rPr lang="en-US" sz="2400" dirty="0">
                <a:solidFill>
                  <a:schemeClr val="bg1"/>
                </a:solidFill>
              </a:rPr>
              <a:t>AGPCNP</a:t>
            </a:r>
          </a:p>
          <a:p>
            <a:pPr lvl="1"/>
            <a:r>
              <a:rPr lang="en-US" sz="2400" dirty="0">
                <a:solidFill>
                  <a:schemeClr val="bg1"/>
                </a:solidFill>
              </a:rPr>
              <a:t>PCFNP</a:t>
            </a:r>
          </a:p>
          <a:p>
            <a:pPr lvl="1"/>
            <a:r>
              <a:rPr lang="en-US" sz="2400" dirty="0">
                <a:solidFill>
                  <a:schemeClr val="bg1"/>
                </a:solidFill>
              </a:rPr>
              <a:t>PMHNP</a:t>
            </a:r>
          </a:p>
          <a:p>
            <a:pPr lvl="1"/>
            <a:r>
              <a:rPr lang="en-US" sz="2400" dirty="0">
                <a:solidFill>
                  <a:schemeClr val="bg1"/>
                </a:solidFill>
              </a:rPr>
              <a:t>PNP-AC</a:t>
            </a:r>
          </a:p>
          <a:p>
            <a:pPr lvl="1"/>
            <a:r>
              <a:rPr lang="en-US" sz="2400" dirty="0">
                <a:solidFill>
                  <a:schemeClr val="bg1"/>
                </a:solidFill>
              </a:rPr>
              <a:t>PNP-PC</a:t>
            </a:r>
          </a:p>
        </p:txBody>
      </p:sp>
    </p:spTree>
    <p:extLst>
      <p:ext uri="{BB962C8B-B14F-4D97-AF65-F5344CB8AC3E}">
        <p14:creationId xmlns:p14="http://schemas.microsoft.com/office/powerpoint/2010/main" val="30580727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0"/>
          <p:cNvSpPr txBox="1">
            <a:spLocks/>
          </p:cNvSpPr>
          <p:nvPr/>
        </p:nvSpPr>
        <p:spPr>
          <a:xfrm>
            <a:off x="1447800" y="1730829"/>
            <a:ext cx="6705600" cy="4201884"/>
          </a:xfrm>
          <a:prstGeom prst="rect">
            <a:avLst/>
          </a:prstGeom>
        </p:spPr>
        <p:txBody>
          <a:bodyPr/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100" kern="1200">
                <a:solidFill>
                  <a:schemeClr val="bg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bg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bg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350" kern="1200">
                <a:solidFill>
                  <a:schemeClr val="bg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350" kern="1200">
                <a:solidFill>
                  <a:schemeClr val="bg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2800" dirty="0"/>
              <a:t>Nurse Midwifery concentration </a:t>
            </a:r>
          </a:p>
          <a:p>
            <a:pPr lvl="1">
              <a:lnSpc>
                <a:spcPct val="150000"/>
              </a:lnSpc>
            </a:pPr>
            <a:r>
              <a:rPr lang="en-US" sz="2400" dirty="0"/>
              <a:t>BSN to DNP and PM-DNP</a:t>
            </a:r>
          </a:p>
          <a:p>
            <a:pPr marL="342900" lvl="1" indent="0">
              <a:lnSpc>
                <a:spcPct val="150000"/>
              </a:lnSpc>
              <a:buNone/>
            </a:pPr>
            <a:endParaRPr lang="en-US" sz="2800" dirty="0"/>
          </a:p>
          <a:p>
            <a:pPr>
              <a:lnSpc>
                <a:spcPct val="150000"/>
              </a:lnSpc>
            </a:pPr>
            <a:r>
              <a:rPr lang="en-US" sz="2800" dirty="0"/>
              <a:t>PM-DNP to add Executive Nurse Leader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685800" y="587829"/>
            <a:ext cx="8229600" cy="1143000"/>
          </a:xfrm>
          <a:prstGeom prst="rect">
            <a:avLst/>
          </a:prstGeom>
        </p:spPr>
        <p:txBody>
          <a:bodyPr/>
          <a:lstStyle>
            <a:lvl1pPr algn="ctr" defTabSz="685800" rtl="0" eaLnBrk="1" latinLnBrk="0" hangingPunct="1">
              <a:spcBef>
                <a:spcPct val="0"/>
              </a:spcBef>
              <a:buNone/>
              <a:defRPr sz="2400" kern="1200">
                <a:solidFill>
                  <a:srgbClr val="240054"/>
                </a:solidFill>
                <a:latin typeface="Times New Roman" pitchFamily="18" charset="0"/>
                <a:ea typeface="+mj-ea"/>
                <a:cs typeface="Times New Roman" pitchFamily="18" charset="0"/>
              </a:defRPr>
            </a:lvl1pPr>
          </a:lstStyle>
          <a:p>
            <a:r>
              <a:rPr lang="en-US" sz="3200" dirty="0">
                <a:solidFill>
                  <a:srgbClr val="FFC000"/>
                </a:solidFill>
              </a:rPr>
              <a:t>Future Courses in Development</a:t>
            </a:r>
          </a:p>
          <a:p>
            <a:endParaRPr lang="en-US" sz="32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82830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745" y="762000"/>
            <a:ext cx="8229600" cy="1066800"/>
          </a:xfrm>
        </p:spPr>
        <p:txBody>
          <a:bodyPr/>
          <a:lstStyle/>
          <a:p>
            <a:r>
              <a:rPr lang="en-US" dirty="0"/>
              <a:t>Adult Gerontology Clinical Nurse Specialist</a:t>
            </a:r>
            <a:br>
              <a:rPr lang="en-US" dirty="0"/>
            </a:br>
            <a:r>
              <a:rPr lang="en-US" dirty="0"/>
              <a:t>Concentration</a:t>
            </a:r>
            <a:endParaRPr lang="en-US" sz="240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68745" y="1828800"/>
            <a:ext cx="8229600" cy="4678363"/>
          </a:xfrm>
        </p:spPr>
        <p:txBody>
          <a:bodyPr/>
          <a:lstStyle/>
          <a:p>
            <a:r>
              <a:rPr lang="en-US" sz="2400" dirty="0"/>
              <a:t>What is an Adult Gerontology Clinical Nurse Specialist (AGCNS)?</a:t>
            </a:r>
          </a:p>
          <a:p>
            <a:pPr lvl="1"/>
            <a:r>
              <a:rPr lang="en-US" dirty="0"/>
              <a:t> A CNS is an Advanced Practice Registered Nurse (APRN)</a:t>
            </a:r>
          </a:p>
          <a:p>
            <a:pPr lvl="1"/>
            <a:r>
              <a:rPr lang="en-US" dirty="0"/>
              <a:t>Provides expert care to adult-</a:t>
            </a:r>
            <a:r>
              <a:rPr lang="en-US" dirty="0" err="1"/>
              <a:t>gero</a:t>
            </a:r>
            <a:r>
              <a:rPr lang="en-US" dirty="0"/>
              <a:t> patients with complex health conditions, acute and chronic healthcare needs.</a:t>
            </a:r>
          </a:p>
          <a:p>
            <a:pPr lvl="1"/>
            <a:r>
              <a:rPr lang="en-US" dirty="0"/>
              <a:t>AGCNS has education and experience with health promotion and disease prevention to impact patient outcomes across settings, such as hospital, private practice or clinic, and along the wellness-illness continuum.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9826734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37084D-816C-470A-84E8-E511BE3D9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731838"/>
          </a:xfrm>
        </p:spPr>
        <p:txBody>
          <a:bodyPr/>
          <a:lstStyle/>
          <a:p>
            <a:r>
              <a:rPr lang="en-US" dirty="0"/>
              <a:t>What is unique about the AGCNS role?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77E8C1-5C81-4CDE-B5CA-77BAE4D40E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28800"/>
            <a:ext cx="8382000" cy="5029200"/>
          </a:xfrm>
        </p:spPr>
        <p:txBody>
          <a:bodyPr>
            <a:noAutofit/>
          </a:bodyPr>
          <a:lstStyle/>
          <a:p>
            <a:r>
              <a:rPr lang="en-US" dirty="0"/>
              <a:t>CNS is an expert in a population (e.g. Adult Gerontology), type of problem (e.g. pain), setting (e.g. critical care), type of care (e.g. palliative care), or disease (e.g. congestive heart failure).</a:t>
            </a:r>
          </a:p>
          <a:p>
            <a:r>
              <a:rPr lang="en-US" dirty="0"/>
              <a:t>Drives Evidence-based practice to decrease complications, reduce length of stay, decrease costs.</a:t>
            </a:r>
          </a:p>
          <a:p>
            <a:r>
              <a:rPr lang="en-US" dirty="0"/>
              <a:t>Impacts care and patient outcomes by promoting patient safety, decreasing re-admissions, serving as a patient advocate and leading </a:t>
            </a:r>
            <a:r>
              <a:rPr lang="en-US" i="1" dirty="0"/>
              <a:t>Magnet</a:t>
            </a:r>
            <a:r>
              <a:rPr lang="en-US" dirty="0"/>
              <a:t> attainment</a:t>
            </a:r>
          </a:p>
        </p:txBody>
      </p:sp>
    </p:spTree>
    <p:extLst>
      <p:ext uri="{BB962C8B-B14F-4D97-AF65-F5344CB8AC3E}">
        <p14:creationId xmlns:p14="http://schemas.microsoft.com/office/powerpoint/2010/main" val="11709701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B32101-AE3F-4D29-9EEF-9AA2969B63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086" y="879248"/>
            <a:ext cx="8229600" cy="731838"/>
          </a:xfrm>
        </p:spPr>
        <p:txBody>
          <a:bodyPr/>
          <a:lstStyle/>
          <a:p>
            <a:r>
              <a:rPr lang="en-US" dirty="0"/>
              <a:t>Can an AGCNS prescribe and bill for services?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D1BA8D-0254-42AF-B01F-3518699F86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dirty="0"/>
              <a:t>Yes, as an APRN, a certified and licensed AGCNS can apply for prescriptive authority in Louisiana and 39 other states.</a:t>
            </a:r>
          </a:p>
          <a:p>
            <a:pPr>
              <a:lnSpc>
                <a:spcPct val="150000"/>
              </a:lnSpc>
            </a:pPr>
            <a:r>
              <a:rPr lang="en-US" dirty="0"/>
              <a:t>AGCNSs can bill for services either directly or via the hospital, 28.86% bill private insurance, 26.43% Medicare, 24% Medicaid</a:t>
            </a:r>
          </a:p>
        </p:txBody>
      </p:sp>
    </p:spTree>
    <p:extLst>
      <p:ext uri="{BB962C8B-B14F-4D97-AF65-F5344CB8AC3E}">
        <p14:creationId xmlns:p14="http://schemas.microsoft.com/office/powerpoint/2010/main" val="7058974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FD0DD5-D0E2-44E6-ACCD-5873C0D62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Where does a CNS practice?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20F495-A236-462D-9A5B-8FAF27B2B3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129" y="1417638"/>
            <a:ext cx="7633742" cy="4525962"/>
          </a:xfrm>
        </p:spPr>
        <p:txBody>
          <a:bodyPr>
            <a:normAutofit/>
          </a:bodyPr>
          <a:lstStyle/>
          <a:p>
            <a:r>
              <a:rPr lang="en-US" sz="2100" dirty="0"/>
              <a:t>According to the 2018 National Association of Clinical Nurse Specialist Census Report:</a:t>
            </a:r>
          </a:p>
          <a:p>
            <a:endParaRPr lang="en-US" sz="2100" dirty="0"/>
          </a:p>
          <a:p>
            <a:pPr marL="0" indent="0">
              <a:buNone/>
            </a:pPr>
            <a:endParaRPr lang="en-US" sz="2100" dirty="0"/>
          </a:p>
          <a:p>
            <a:pPr marL="0" indent="0">
              <a:buNone/>
            </a:pPr>
            <a:endParaRPr lang="en-US" sz="2100" dirty="0"/>
          </a:p>
          <a:p>
            <a:pPr marL="0" indent="0">
              <a:buNone/>
            </a:pPr>
            <a:endParaRPr lang="en-US" sz="2100" dirty="0"/>
          </a:p>
          <a:p>
            <a:pPr marL="0" indent="0">
              <a:buNone/>
            </a:pPr>
            <a:endParaRPr lang="en-US" sz="2100" dirty="0"/>
          </a:p>
          <a:p>
            <a:pPr marL="0" indent="0">
              <a:buNone/>
            </a:pPr>
            <a:endParaRPr lang="en-US" sz="2100" dirty="0"/>
          </a:p>
          <a:p>
            <a:pPr marL="0" indent="0">
              <a:buNone/>
            </a:pPr>
            <a:endParaRPr lang="en-US" sz="2100" dirty="0"/>
          </a:p>
          <a:p>
            <a:pPr marL="0" indent="0">
              <a:buNone/>
            </a:pPr>
            <a:r>
              <a:rPr lang="en-US" sz="1350" dirty="0"/>
              <a:t>                *2018 Census closed 12-31-18; n = 3,118</a:t>
            </a:r>
          </a:p>
          <a:p>
            <a:pPr marL="0" indent="0">
              <a:buNone/>
            </a:pPr>
            <a:endParaRPr lang="en-US" sz="2100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012BB8E6-D361-495D-8DBA-78A2B32527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5505342"/>
              </p:ext>
            </p:extLst>
          </p:nvPr>
        </p:nvGraphicFramePr>
        <p:xfrm>
          <a:off x="1707629" y="2448911"/>
          <a:ext cx="6096000" cy="27203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47613">
                  <a:extLst>
                    <a:ext uri="{9D8B030D-6E8A-4147-A177-3AD203B41FA5}">
                      <a16:colId xmlns:a16="http://schemas.microsoft.com/office/drawing/2014/main" val="478813878"/>
                    </a:ext>
                  </a:extLst>
                </a:gridCol>
                <a:gridCol w="1148387">
                  <a:extLst>
                    <a:ext uri="{9D8B030D-6E8A-4147-A177-3AD203B41FA5}">
                      <a16:colId xmlns:a16="http://schemas.microsoft.com/office/drawing/2014/main" val="1682305753"/>
                    </a:ext>
                  </a:extLst>
                </a:gridCol>
              </a:tblGrid>
              <a:tr h="388620">
                <a:tc>
                  <a:txBody>
                    <a:bodyPr/>
                    <a:lstStyle/>
                    <a:p>
                      <a:r>
                        <a:rPr lang="en-US" sz="2100" dirty="0"/>
                        <a:t>Finding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2100" dirty="0"/>
                        <a:t>Percent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602849742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r>
                        <a:rPr lang="en-US" sz="2100" dirty="0"/>
                        <a:t>Work in an Acute care hospital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2100" dirty="0"/>
                        <a:t>72.05%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251929031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r>
                        <a:rPr lang="en-US" sz="2100" dirty="0"/>
                        <a:t>Work in Magnet hospital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2100" dirty="0"/>
                        <a:t>59.59%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879510570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r>
                        <a:rPr lang="en-US" sz="2100" dirty="0"/>
                        <a:t>Work in hospital seeking Magnet status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2100" dirty="0"/>
                        <a:t>17.73%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875783817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r>
                        <a:rPr lang="en-US" sz="2100" dirty="0"/>
                        <a:t>Provide care in Adult Gerontology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2100" dirty="0"/>
                        <a:t>75.85%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483241688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r>
                        <a:rPr lang="en-US" sz="2100" dirty="0"/>
                        <a:t>Provide care in Pediatrics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2100" dirty="0"/>
                        <a:t>  8.53%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207856153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r>
                        <a:rPr lang="en-US" sz="2100" dirty="0"/>
                        <a:t>Provide care in Family Across the Lifespan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2100" dirty="0"/>
                        <a:t>  5.24%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8206664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202393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DD0032-B76E-4AD3-AE15-628F9ACBFE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451" y="762000"/>
            <a:ext cx="7929935" cy="1427712"/>
          </a:xfrm>
        </p:spPr>
        <p:txBody>
          <a:bodyPr>
            <a:normAutofit/>
          </a:bodyPr>
          <a:lstStyle/>
          <a:p>
            <a:r>
              <a:rPr lang="en-US" dirty="0"/>
              <a:t>Why earn your DNP degree as an AGCNS at LSU Health New Orleans?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C88810-632E-45F7-938A-D1363098AE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9644" y="1981200"/>
            <a:ext cx="7633742" cy="4038600"/>
          </a:xfrm>
        </p:spPr>
        <p:txBody>
          <a:bodyPr>
            <a:noAutofit/>
          </a:bodyPr>
          <a:lstStyle/>
          <a:p>
            <a:r>
              <a:rPr lang="en-US" sz="2400" dirty="0"/>
              <a:t>We are the only SON within a Health Sciences Center in Louisiana</a:t>
            </a:r>
          </a:p>
          <a:p>
            <a:r>
              <a:rPr lang="en-US" sz="2400" dirty="0"/>
              <a:t>You will be taught by experts in their respective field:</a:t>
            </a:r>
          </a:p>
          <a:p>
            <a:pPr lvl="1"/>
            <a:r>
              <a:rPr lang="en-US" dirty="0"/>
              <a:t>Statistics</a:t>
            </a:r>
          </a:p>
          <a:p>
            <a:pPr lvl="1"/>
            <a:r>
              <a:rPr lang="en-US" dirty="0"/>
              <a:t>Pharmacology</a:t>
            </a:r>
          </a:p>
          <a:p>
            <a:pPr lvl="1"/>
            <a:r>
              <a:rPr lang="en-US" dirty="0"/>
              <a:t>CNS</a:t>
            </a:r>
          </a:p>
          <a:p>
            <a:pPr lvl="1"/>
            <a:r>
              <a:rPr lang="en-US" dirty="0"/>
              <a:t>NP</a:t>
            </a:r>
          </a:p>
          <a:p>
            <a:r>
              <a:rPr lang="en-US" sz="2400" dirty="0"/>
              <a:t>Graduates are respected and sought after by employers</a:t>
            </a:r>
          </a:p>
          <a:p>
            <a:r>
              <a:rPr lang="en-US" sz="2400" dirty="0"/>
              <a:t>High certification pass rates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951360292"/>
      </p:ext>
    </p:extLst>
  </p:cSld>
  <p:clrMapOvr>
    <a:masterClrMapping/>
  </p:clrMapOvr>
</p:sld>
</file>

<file path=ppt/theme/theme1.xml><?xml version="1.0" encoding="utf-8"?>
<a:theme xmlns:a="http://schemas.openxmlformats.org/drawingml/2006/main" name="LSUHSC SON Template (2)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A547A013-FAB0-444E-A44A-29382EB04C83}" vid="{C2885898-E430-4E0C-9F8B-566E12B5396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LSUHSC SON Template (2)</Template>
  <TotalTime>69</TotalTime>
  <Words>638</Words>
  <Application>Microsoft Office PowerPoint</Application>
  <PresentationFormat>On-screen Show (4:3)</PresentationFormat>
  <Paragraphs>114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Gabriola</vt:lpstr>
      <vt:lpstr>Times New Roman</vt:lpstr>
      <vt:lpstr>LSUHSC SON Template (2)</vt:lpstr>
      <vt:lpstr>PowerPoint Presentation</vt:lpstr>
      <vt:lpstr>Doctor of Nursing Practice Program</vt:lpstr>
      <vt:lpstr>PowerPoint Presentation</vt:lpstr>
      <vt:lpstr>PowerPoint Presentation</vt:lpstr>
      <vt:lpstr>Adult Gerontology Clinical Nurse Specialist Concentration</vt:lpstr>
      <vt:lpstr>What is unique about the AGCNS role?</vt:lpstr>
      <vt:lpstr>Can an AGCNS prescribe and bill for services?</vt:lpstr>
      <vt:lpstr>Where does a CNS practice?</vt:lpstr>
      <vt:lpstr>Why earn your DNP degree as an AGCNS at LSU Health New Orleans?</vt:lpstr>
      <vt:lpstr>AGCNS Curriculum</vt:lpstr>
      <vt:lpstr>Admission Criteria</vt:lpstr>
      <vt:lpstr>For More Information &amp; a Video Introduction to the AGCNS Program and AGCNS Role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Garbee, Deborah</dc:creator>
  <cp:lastModifiedBy>Neil, Helen P.</cp:lastModifiedBy>
  <cp:revision>9</cp:revision>
  <cp:lastPrinted>2020-08-27T15:57:29Z</cp:lastPrinted>
  <dcterms:created xsi:type="dcterms:W3CDTF">2020-08-27T14:48:20Z</dcterms:created>
  <dcterms:modified xsi:type="dcterms:W3CDTF">2020-08-27T16:24:48Z</dcterms:modified>
</cp:coreProperties>
</file>